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7" r:id="rId4"/>
  </p:sldMasterIdLst>
  <p:notesMasterIdLst>
    <p:notesMasterId r:id="rId35"/>
  </p:notesMasterIdLst>
  <p:sldIdLst>
    <p:sldId id="348" r:id="rId5"/>
    <p:sldId id="368" r:id="rId6"/>
    <p:sldId id="266" r:id="rId7"/>
    <p:sldId id="369" r:id="rId8"/>
    <p:sldId id="364" r:id="rId9"/>
    <p:sldId id="301" r:id="rId10"/>
    <p:sldId id="366" r:id="rId11"/>
    <p:sldId id="305" r:id="rId12"/>
    <p:sldId id="259" r:id="rId13"/>
    <p:sldId id="310" r:id="rId14"/>
    <p:sldId id="311" r:id="rId15"/>
    <p:sldId id="392" r:id="rId16"/>
    <p:sldId id="375" r:id="rId17"/>
    <p:sldId id="293" r:id="rId18"/>
    <p:sldId id="390" r:id="rId19"/>
    <p:sldId id="391" r:id="rId20"/>
    <p:sldId id="372" r:id="rId21"/>
    <p:sldId id="381" r:id="rId22"/>
    <p:sldId id="382" r:id="rId23"/>
    <p:sldId id="400" r:id="rId24"/>
    <p:sldId id="401" r:id="rId25"/>
    <p:sldId id="402" r:id="rId26"/>
    <p:sldId id="394" r:id="rId27"/>
    <p:sldId id="395" r:id="rId28"/>
    <p:sldId id="396" r:id="rId29"/>
    <p:sldId id="397" r:id="rId30"/>
    <p:sldId id="398" r:id="rId31"/>
    <p:sldId id="399" r:id="rId32"/>
    <p:sldId id="386" r:id="rId33"/>
    <p:sldId id="300" r:id="rId34"/>
  </p:sldIdLst>
  <p:sldSz cx="12192000" cy="6858000"/>
  <p:notesSz cx="6858000" cy="9144000"/>
  <p:embeddedFontLst>
    <p:embeddedFont>
      <p:font typeface="Cambria Math" panose="02040503050406030204" pitchFamily="18" charset="0"/>
      <p:regular r:id="rId36"/>
    </p:embeddedFont>
    <p:embeddedFont>
      <p:font typeface="Century Gothic" panose="020B0502020202020204" pitchFamily="34" charset="0"/>
      <p:regular r:id="rId37"/>
      <p:bold r:id="rId38"/>
      <p:italic r:id="rId39"/>
      <p:boldItalic r:id="rId40"/>
    </p:embeddedFont>
    <p:embeddedFont>
      <p:font typeface="Georgia" panose="02040502050405020303" pitchFamily="18" charset="0"/>
      <p:regular r:id="rId41"/>
      <p:bold r:id="rId42"/>
      <p:italic r:id="rId43"/>
      <p:boldItalic r:id="rId44"/>
    </p:embeddedFont>
    <p:embeddedFont>
      <p:font typeface="STIXGeneral" pitchFamily="2" charset="2"/>
      <p:regular r:id="rId45"/>
      <p:bold r:id="rId46"/>
      <p:italic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66"/>
          </p14:sldIdLst>
        </p14:section>
        <p14:section name="Introduction" id="{F0DE2BC7-061B-2B4D-B4A1-7E163FF8388D}">
          <p14:sldIdLst>
            <p14:sldId id="305"/>
            <p14:sldId id="259"/>
            <p14:sldId id="310"/>
            <p14:sldId id="311"/>
            <p14:sldId id="392"/>
            <p14:sldId id="375"/>
          </p14:sldIdLst>
        </p14:section>
        <p14:section name="Talk Tasks and CfUs" id="{96AC0106-5C9E-EE49-9836-5BA4402876EC}">
          <p14:sldIdLst>
            <p14:sldId id="293"/>
            <p14:sldId id="390"/>
            <p14:sldId id="391"/>
            <p14:sldId id="372"/>
            <p14:sldId id="381"/>
            <p14:sldId id="382"/>
          </p14:sldIdLst>
        </p14:section>
        <p14:section name="&quot;1&quot;&quot;we&quot; Apply section" id="{BCBD650B-393B-8745-9656-51F86EDB4A4B}">
          <p14:sldIdLst>
            <p14:sldId id="400"/>
            <p14:sldId id="401"/>
            <p14:sldId id="402"/>
          </p14:sldIdLst>
        </p14:section>
        <p14:section name="IP/Activity section" id="{BD5FF53A-417F-2146-B3D7-E77E57E670DF}">
          <p14:sldIdLst>
            <p14:sldId id="394"/>
            <p14:sldId id="395"/>
            <p14:sldId id="396"/>
            <p14:sldId id="397"/>
            <p14:sldId id="398"/>
            <p14:sldId id="399"/>
            <p14:sldId id="386"/>
            <p14:sldId id="300"/>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1164" autoAdjust="0"/>
  </p:normalViewPr>
  <p:slideViewPr>
    <p:cSldViewPr snapToGrid="0">
      <p:cViewPr varScale="1">
        <p:scale>
          <a:sx n="70" d="100"/>
          <a:sy n="70" d="100"/>
        </p:scale>
        <p:origin x="1616"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Additional teacher information: The symbol used to represent density looks like a small ‘p’, and can be written as such. It is actually the Greek letter ‘rho’. In statistics, this letter is used to represent population correlation. In Physics, the letter is the standard representation for density.</a:t>
            </a:r>
          </a:p>
          <a:p>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Note for teachers: kg/m</a:t>
            </a:r>
            <a:r>
              <a:rPr lang="en-GB" baseline="30000" dirty="0"/>
              <a:t>3</a:t>
            </a:r>
            <a:r>
              <a:rPr lang="en-GB" baseline="0" dirty="0"/>
              <a:t> can also be written as </a:t>
            </a:r>
            <a:r>
              <a:rPr lang="en-GB" b="1" baseline="0" dirty="0"/>
              <a:t>kg m</a:t>
            </a:r>
            <a:r>
              <a:rPr lang="en-GB" b="1" baseline="30000" dirty="0"/>
              <a:t>-3</a:t>
            </a:r>
            <a:r>
              <a:rPr lang="en-GB" baseline="0" dirty="0"/>
              <a:t>.</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teacher exposition:</a:t>
            </a:r>
          </a:p>
          <a:p>
            <a:r>
              <a:rPr lang="en-GB" dirty="0"/>
              <a:t>We can calculate the density of a substance or an object very easily once we know its mass and its volume. We just take the mass and divide by volume and that gives us the density. We just make sure that the mass is in kilograms, and the volume in m3 - that’s cubed with a small 3 up high. We represent density with this symbol here that looks like a lowercase p – its actually a Greek letter called 'rho'. </a:t>
            </a:r>
            <a:r>
              <a:rPr lang="en-GB" b="1" dirty="0"/>
              <a:t>This </a:t>
            </a:r>
            <a:r>
              <a:rPr lang="en-GB" dirty="0"/>
              <a:t>is the unit we use for density. Remember if you ever see a number with this unit after it, that number is telling you the density of something.</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6811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Note for teachers: kg/m</a:t>
                </a:r>
                <a:r>
                  <a:rPr lang="en-GB" baseline="30000" dirty="0"/>
                  <a:t>3</a:t>
                </a:r>
                <a:r>
                  <a:rPr lang="en-GB" baseline="0" dirty="0"/>
                  <a:t> can also be written as k</a:t>
                </a:r>
                <a:r>
                  <a:rPr lang="en-GB" b="1" baseline="0" dirty="0"/>
                  <a:t>g m</a:t>
                </a:r>
                <a:r>
                  <a:rPr lang="en-GB" b="1" baseline="30000" dirty="0"/>
                  <a:t>-3</a:t>
                </a:r>
                <a:r>
                  <a:rPr lang="en-GB" baseline="0" dirty="0"/>
                  <a:t>.</a:t>
                </a:r>
              </a:p>
              <a:p>
                <a:r>
                  <a:rPr lang="en-GB" baseline="0" dirty="0"/>
                  <a:t>Further question: </a:t>
                </a:r>
              </a:p>
              <a:p>
                <a:r>
                  <a:rPr lang="en-GB" baseline="0" dirty="0"/>
                  <a:t>If I had a block that was 1m3 in volume, what would its mass be?</a:t>
                </a:r>
              </a:p>
              <a:p>
                <a:r>
                  <a:rPr lang="en-GB" baseline="0" dirty="0"/>
                  <a:t>6000 kg.</a:t>
                </a:r>
              </a:p>
              <a:p>
                <a:r>
                  <a:rPr lang="en-GB" baseline="0" dirty="0"/>
                  <a:t>We can also use g and cm3 as units for mass and volume, depending on the size of the object, as this can often give us more precise results.</a:t>
                </a:r>
                <a:endParaRPr lang="en-GB" dirty="0"/>
              </a:p>
              <a:p>
                <a:endParaRPr lang="en-GB" dirty="0"/>
              </a:p>
              <a:p>
                <a:r>
                  <a:rPr lang="en-GB" dirty="0"/>
                  <a:t>How would the volume of this cube have been calculated?</a:t>
                </a:r>
              </a:p>
              <a:p>
                <a:r>
                  <a:rPr lang="en-GB" dirty="0"/>
                  <a:t>V = </a:t>
                </a:r>
                <a:r>
                  <a:rPr lang="en-GB" dirty="0" err="1"/>
                  <a:t>lbh</a:t>
                </a:r>
                <a:r>
                  <a:rPr lang="en-GB" dirty="0"/>
                  <a:t>.</a:t>
                </a:r>
              </a:p>
              <a:p>
                <a:r>
                  <a:rPr lang="en-GB" dirty="0"/>
                  <a:t>We can use this formula for a regularly shaped solid, such as a cube or cuboid. </a:t>
                </a:r>
              </a:p>
              <a:p>
                <a:r>
                  <a:rPr lang="en-GB" dirty="0"/>
                  <a:t>Stretch:</a:t>
                </a:r>
              </a:p>
              <a:p>
                <a:r>
                  <a:rPr lang="en-GB" dirty="0"/>
                  <a:t>How could we calculate the volume of a cylinder? Or a sphere?</a:t>
                </a:r>
              </a:p>
              <a:p>
                <a:r>
                  <a:rPr lang="en-GB" dirty="0"/>
                  <a:t>Cylinder: Area of the end (</a:t>
                </a:r>
                <a14:m>
                  <m:oMath xmlns:m="http://schemas.openxmlformats.org/officeDocument/2006/math">
                    <m:r>
                      <a:rPr lang="en-GB" i="1" smtClean="0">
                        <a:latin typeface="Cambria Math" panose="02040503050406030204" pitchFamily="18" charset="0"/>
                        <a:ea typeface="Cambria Math" panose="02040503050406030204" pitchFamily="18" charset="0"/>
                      </a:rPr>
                      <m:t>𝜋</m:t>
                    </m:r>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𝑟</m:t>
                        </m:r>
                      </m:e>
                      <m:sup>
                        <m:r>
                          <a:rPr lang="en-GB" b="0" i="1" smtClean="0">
                            <a:latin typeface="Cambria Math" panose="02040503050406030204" pitchFamily="18" charset="0"/>
                            <a:ea typeface="Cambria Math" panose="02040503050406030204" pitchFamily="18" charset="0"/>
                          </a:rPr>
                          <m:t>2</m:t>
                        </m:r>
                      </m:sup>
                    </m:sSup>
                    <m:r>
                      <a:rPr lang="en-GB" b="0" i="1" smtClean="0">
                        <a:latin typeface="Cambria Math" panose="02040503050406030204" pitchFamily="18" charset="0"/>
                        <a:ea typeface="Cambria Math" panose="02040503050406030204" pitchFamily="18" charset="0"/>
                      </a:rPr>
                      <m:t>)</m:t>
                    </m:r>
                  </m:oMath>
                </a14:m>
                <a:r>
                  <a:rPr lang="en-GB" dirty="0"/>
                  <a:t> x length</a:t>
                </a:r>
              </a:p>
              <a:p>
                <a:pPr algn="l"/>
                <a:r>
                  <a:rPr lang="en-GB" dirty="0"/>
                  <a:t>Sphere:</a:t>
                </a:r>
                <a:r>
                  <a:rPr lang="en-GB" b="0" i="1" dirty="0">
                    <a:solidFill>
                      <a:srgbClr val="202124"/>
                    </a:solidFill>
                    <a:effectLst/>
                    <a:latin typeface="STIXGeneral" pitchFamily="2" charset="2"/>
                  </a:rPr>
                  <a:t> V=</a:t>
                </a:r>
                <a14:m>
                  <m:oMath xmlns:m="http://schemas.openxmlformats.org/officeDocument/2006/math">
                    <m:f>
                      <m:fPr>
                        <m:ctrlPr>
                          <a:rPr lang="en-GB" b="0" i="1" smtClean="0">
                            <a:solidFill>
                              <a:srgbClr val="202124"/>
                            </a:solidFill>
                            <a:effectLst/>
                            <a:latin typeface="Cambria Math" panose="02040503050406030204" pitchFamily="18" charset="0"/>
                          </a:rPr>
                        </m:ctrlPr>
                      </m:fPr>
                      <m:num>
                        <m:r>
                          <a:rPr lang="en-GB" b="0" i="1" smtClean="0">
                            <a:solidFill>
                              <a:srgbClr val="202124"/>
                            </a:solidFill>
                            <a:effectLst/>
                            <a:latin typeface="Cambria Math" panose="02040503050406030204" pitchFamily="18" charset="0"/>
                          </a:rPr>
                          <m:t>4</m:t>
                        </m:r>
                      </m:num>
                      <m:den>
                        <m:r>
                          <a:rPr lang="en-GB" b="0" i="1" smtClean="0">
                            <a:solidFill>
                              <a:srgbClr val="202124"/>
                            </a:solidFill>
                            <a:effectLst/>
                            <a:latin typeface="Cambria Math" panose="02040503050406030204" pitchFamily="18" charset="0"/>
                          </a:rPr>
                          <m:t>3</m:t>
                        </m:r>
                      </m:den>
                    </m:f>
                    <m:r>
                      <a:rPr lang="en-GB" b="0" i="1" smtClean="0">
                        <a:solidFill>
                          <a:srgbClr val="202124"/>
                        </a:solidFill>
                        <a:effectLst/>
                        <a:latin typeface="Cambria Math" panose="02040503050406030204" pitchFamily="18" charset="0"/>
                        <a:ea typeface="Cambria Math" panose="02040503050406030204" pitchFamily="18" charset="0"/>
                      </a:rPr>
                      <m:t>𝜋</m:t>
                    </m:r>
                    <m:sSup>
                      <m:sSupPr>
                        <m:ctrlPr>
                          <a:rPr lang="en-GB" b="0" i="1" smtClean="0">
                            <a:solidFill>
                              <a:srgbClr val="202124"/>
                            </a:solidFill>
                            <a:effectLst/>
                            <a:latin typeface="Cambria Math" panose="02040503050406030204" pitchFamily="18" charset="0"/>
                            <a:ea typeface="Cambria Math" panose="02040503050406030204" pitchFamily="18" charset="0"/>
                          </a:rPr>
                        </m:ctrlPr>
                      </m:sSupPr>
                      <m:e>
                        <m:r>
                          <a:rPr lang="en-GB" b="0" i="1" smtClean="0">
                            <a:solidFill>
                              <a:srgbClr val="202124"/>
                            </a:solidFill>
                            <a:effectLst/>
                            <a:latin typeface="Cambria Math" panose="02040503050406030204" pitchFamily="18" charset="0"/>
                            <a:ea typeface="Cambria Math" panose="02040503050406030204" pitchFamily="18" charset="0"/>
                          </a:rPr>
                          <m:t>𝑟</m:t>
                        </m:r>
                      </m:e>
                      <m:sup>
                        <m:r>
                          <a:rPr lang="en-GB" b="0" i="1" smtClean="0">
                            <a:solidFill>
                              <a:srgbClr val="202124"/>
                            </a:solidFill>
                            <a:effectLst/>
                            <a:latin typeface="Cambria Math" panose="02040503050406030204" pitchFamily="18" charset="0"/>
                            <a:ea typeface="Cambria Math" panose="02040503050406030204" pitchFamily="18" charset="0"/>
                          </a:rPr>
                          <m:t>3</m:t>
                        </m:r>
                      </m:sup>
                    </m:sSup>
                  </m:oMath>
                </a14:m>
                <a:endParaRPr lang="en-GB" b="0" i="1" dirty="0">
                  <a:solidFill>
                    <a:srgbClr val="202124"/>
                  </a:solidFill>
                  <a:effectLst/>
                  <a:latin typeface="STIXGeneral" pitchFamily="2" charset="2"/>
                </a:endParaRPr>
              </a:p>
              <a:p>
                <a:endParaRPr lang="en-GB" dirty="0"/>
              </a:p>
            </p:txBody>
          </p:sp>
        </mc:Choice>
        <mc:Fallback xmlns="">
          <p:sp>
            <p:nvSpPr>
              <p:cNvPr id="3" name="Notes Placeholder 2"/>
              <p:cNvSpPr>
                <a:spLocks noGrp="1"/>
              </p:cNvSpPr>
              <p:nvPr>
                <p:ph type="body" idx="1"/>
              </p:nvPr>
            </p:nvSpPr>
            <p:spPr/>
            <p:txBody>
              <a:bodyPr/>
              <a:lstStyle/>
              <a:p>
                <a:r>
                  <a:rPr lang="en-GB" dirty="0"/>
                  <a:t>Note for teachers: kg/m</a:t>
                </a:r>
                <a:r>
                  <a:rPr lang="en-GB" baseline="30000" dirty="0"/>
                  <a:t>3</a:t>
                </a:r>
                <a:r>
                  <a:rPr lang="en-GB" baseline="0" dirty="0"/>
                  <a:t> can also be written as k</a:t>
                </a:r>
                <a:r>
                  <a:rPr lang="en-GB" b="1" baseline="0" dirty="0"/>
                  <a:t>g m</a:t>
                </a:r>
                <a:r>
                  <a:rPr lang="en-GB" b="1" baseline="30000" dirty="0"/>
                  <a:t>-3</a:t>
                </a:r>
                <a:r>
                  <a:rPr lang="en-GB" baseline="0" dirty="0"/>
                  <a:t>.</a:t>
                </a:r>
              </a:p>
              <a:p>
                <a:r>
                  <a:rPr lang="en-GB" baseline="0" dirty="0"/>
                  <a:t>Further question: </a:t>
                </a:r>
              </a:p>
              <a:p>
                <a:r>
                  <a:rPr lang="en-GB" baseline="0" dirty="0"/>
                  <a:t>If I had a block that was 1m3 in volume, what would its mass be?</a:t>
                </a:r>
              </a:p>
              <a:p>
                <a:r>
                  <a:rPr lang="en-GB" baseline="0" dirty="0"/>
                  <a:t>6000 kg.</a:t>
                </a:r>
              </a:p>
              <a:p>
                <a:r>
                  <a:rPr lang="en-GB" baseline="0" dirty="0"/>
                  <a:t>We can also use g and cm3 as units for mass and volume, depending on the size of the object, as this can often give us more precise results.</a:t>
                </a:r>
                <a:endParaRPr lang="en-GB" dirty="0"/>
              </a:p>
              <a:p>
                <a:endParaRPr lang="en-GB" dirty="0"/>
              </a:p>
              <a:p>
                <a:r>
                  <a:rPr lang="en-GB" dirty="0"/>
                  <a:t>How would the volume of this cube have been calculated?</a:t>
                </a:r>
              </a:p>
              <a:p>
                <a:r>
                  <a:rPr lang="en-GB" dirty="0"/>
                  <a:t>V = </a:t>
                </a:r>
                <a:r>
                  <a:rPr lang="en-GB" dirty="0" err="1"/>
                  <a:t>lbh</a:t>
                </a:r>
                <a:r>
                  <a:rPr lang="en-GB" dirty="0"/>
                  <a:t>.</a:t>
                </a:r>
              </a:p>
              <a:p>
                <a:r>
                  <a:rPr lang="en-GB" dirty="0"/>
                  <a:t>We can use this formula for a regularly shaped solid, such as a cube or cuboid. </a:t>
                </a:r>
              </a:p>
              <a:p>
                <a:r>
                  <a:rPr lang="en-GB" dirty="0"/>
                  <a:t>Stretch:</a:t>
                </a:r>
              </a:p>
              <a:p>
                <a:r>
                  <a:rPr lang="en-GB" dirty="0"/>
                  <a:t>How could we calculate the volume of a cylinder? Or a sphere?</a:t>
                </a:r>
              </a:p>
              <a:p>
                <a:r>
                  <a:rPr lang="en-GB" dirty="0"/>
                  <a:t>Cylinder: Area of the end (</a:t>
                </a:r>
                <a:r>
                  <a:rPr lang="en-GB" i="0">
                    <a:latin typeface="Cambria Math" panose="02040503050406030204" pitchFamily="18" charset="0"/>
                    <a:ea typeface="Cambria Math" panose="02040503050406030204" pitchFamily="18" charset="0"/>
                  </a:rPr>
                  <a:t>𝜋</a:t>
                </a:r>
                <a:r>
                  <a:rPr lang="en-GB" b="0" i="0">
                    <a:latin typeface="Cambria Math" panose="02040503050406030204" pitchFamily="18" charset="0"/>
                    <a:ea typeface="Cambria Math" panose="02040503050406030204" pitchFamily="18" charset="0"/>
                  </a:rPr>
                  <a:t>𝑟^2)</a:t>
                </a:r>
                <a:r>
                  <a:rPr lang="en-GB" dirty="0"/>
                  <a:t> x length</a:t>
                </a:r>
              </a:p>
              <a:p>
                <a:pPr algn="l"/>
                <a:r>
                  <a:rPr lang="en-GB" dirty="0"/>
                  <a:t>Sphere:</a:t>
                </a:r>
                <a:r>
                  <a:rPr lang="en-GB" b="0" i="1" dirty="0">
                    <a:solidFill>
                      <a:srgbClr val="202124"/>
                    </a:solidFill>
                    <a:effectLst/>
                    <a:latin typeface="STIXGeneral" pitchFamily="2" charset="2"/>
                  </a:rPr>
                  <a:t> V=</a:t>
                </a:r>
                <a:r>
                  <a:rPr lang="en-GB" b="0" i="0">
                    <a:solidFill>
                      <a:srgbClr val="202124"/>
                    </a:solidFill>
                    <a:effectLst/>
                    <a:latin typeface="Cambria Math" panose="02040503050406030204" pitchFamily="18" charset="0"/>
                  </a:rPr>
                  <a:t>4/3</a:t>
                </a:r>
                <a:r>
                  <a:rPr lang="en-GB" b="0" i="0">
                    <a:solidFill>
                      <a:srgbClr val="202124"/>
                    </a:solidFill>
                    <a:effectLst/>
                    <a:latin typeface="Cambria Math" panose="02040503050406030204" pitchFamily="18" charset="0"/>
                    <a:ea typeface="Cambria Math" panose="02040503050406030204" pitchFamily="18" charset="0"/>
                  </a:rPr>
                  <a:t> 𝜋𝑟^3</a:t>
                </a:r>
                <a:endParaRPr lang="en-GB" b="0" i="1" dirty="0">
                  <a:solidFill>
                    <a:srgbClr val="202124"/>
                  </a:solidFill>
                  <a:effectLst/>
                  <a:latin typeface="STIXGeneral" pitchFamily="2" charset="2"/>
                </a:endParaRPr>
              </a:p>
              <a:p>
                <a:endParaRPr lang="en-GB" dirty="0"/>
              </a:p>
            </p:txBody>
          </p:sp>
        </mc:Fallback>
      </mc:AlternateContent>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4368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baseline="0" dirty="0"/>
              <a:t>Suggested teacher exposition:</a:t>
            </a:r>
          </a:p>
          <a:p>
            <a:r>
              <a:rPr lang="en-GB" dirty="0"/>
              <a:t>So we’ve used the equation to calculate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36760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9045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Blue: incorrect. This is a confusion between density and mass/weight.</a:t>
            </a:r>
          </a:p>
          <a:p>
            <a:r>
              <a:rPr lang="en-GB" b="0" dirty="0"/>
              <a:t>Yellow: incorrect. Mass not weight.</a:t>
            </a:r>
          </a:p>
          <a:p>
            <a:r>
              <a:rPr lang="en-GB" b="0" dirty="0"/>
              <a:t>Green: correct.</a:t>
            </a:r>
          </a:p>
          <a:p>
            <a:r>
              <a:rPr lang="en-GB" b="0" dirty="0"/>
              <a:t>Pink: incorrect. Density = mass/volume</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The cube with the smallest volume will have the greatest density (and vice versa)</a:t>
            </a:r>
          </a:p>
          <a:p>
            <a:r>
              <a:rPr lang="en-GB" b="0" dirty="0"/>
              <a:t>This has the same number of particles (the mass) in the smallest volume, so they are most closely packed together. </a:t>
            </a:r>
          </a:p>
          <a:p>
            <a:r>
              <a:rPr lang="en-GB" b="0" dirty="0"/>
              <a:t>Measure the mass of each using a balance.</a:t>
            </a:r>
          </a:p>
          <a:p>
            <a:r>
              <a:rPr lang="en-GB" b="0" dirty="0"/>
              <a:t>Measure the length, breadth and width of each cube to calculate volume.</a:t>
            </a:r>
          </a:p>
          <a:p>
            <a:r>
              <a:rPr lang="en-GB" b="0" dirty="0"/>
              <a:t>Density = mass/volume</a:t>
            </a:r>
          </a:p>
          <a:p>
            <a:r>
              <a:rPr lang="en-GB" b="0" dirty="0"/>
              <a:t>Stretch:</a:t>
            </a:r>
          </a:p>
          <a:p>
            <a:r>
              <a:rPr lang="en-GB" b="0" dirty="0"/>
              <a:t>If they all had the same density, they would all have different masses. The cube with the largest volume would have the largest mass. </a:t>
            </a:r>
          </a:p>
          <a:p>
            <a:r>
              <a:rPr lang="en-GB" b="0" dirty="0"/>
              <a:t>You may want to show students this using model answers.</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87873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Density changes with a change of state because the spacing between particles changes and they either gain or lose potential energy. </a:t>
            </a:r>
          </a:p>
          <a:p>
            <a:r>
              <a:rPr lang="en-GB" b="0" dirty="0"/>
              <a:t>When a substance freezes, the particles are held more tightly together so are more tightly packed and therefore the substance has become more dense. </a:t>
            </a:r>
          </a:p>
          <a:p>
            <a:r>
              <a:rPr lang="en-GB" b="0" dirty="0"/>
              <a:t>When a substance boils, the particles overcome the forces of attraction holding them together so can spread further apart, so the substance has become less dense. </a:t>
            </a:r>
          </a:p>
          <a:p>
            <a:endParaRPr lang="en-GB" b="0" dirty="0"/>
          </a:p>
          <a:p>
            <a:r>
              <a:rPr lang="en-GB" dirty="0"/>
              <a:t>The exception is water and ice! Students do not need to know about this in any detail yet as it is A-Level chemistry, but it is an interesting observation to share and can get students to think more deeply about linking the particle model to density. </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1307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p>
          <a:p>
            <a:pPr lvl="1">
              <a:buFont typeface="Arial" panose="020B0604020202020204" pitchFamily="34" charset="0"/>
              <a:buChar char="•"/>
            </a:pPr>
            <a:endParaRPr lang="en-GB" sz="1200" b="0" i="1" u="none" strike="noStrike" cap="none" dirty="0">
              <a:solidFill>
                <a:schemeClr val="dk1"/>
              </a:solidFill>
              <a:effectLst/>
              <a:latin typeface="Calibri"/>
              <a:cs typeface="Calibri"/>
              <a:sym typeface="Calibri"/>
            </a:endParaRPr>
          </a:p>
          <a:p>
            <a:pPr marL="685800" lvl="1" indent="0">
              <a:buFont typeface="Arial" panose="020B0604020202020204" pitchFamily="34" charset="0"/>
              <a:buNone/>
            </a:pPr>
            <a:r>
              <a:rPr lang="en-GB" sz="1200" b="0" i="1" u="none" strike="noStrike" cap="none" dirty="0">
                <a:solidFill>
                  <a:schemeClr val="dk1"/>
                </a:solidFill>
                <a:effectLst/>
                <a:latin typeface="Calibri"/>
                <a:cs typeface="Calibri"/>
                <a:sym typeface="Calibri"/>
              </a:rPr>
              <a:t>Image source:</a:t>
            </a:r>
          </a:p>
          <a:p>
            <a:pPr marL="685800" lvl="1" indent="0">
              <a:buFont typeface="Arial" panose="020B0604020202020204" pitchFamily="34" charset="0"/>
              <a:buNone/>
            </a:pPr>
            <a:r>
              <a:rPr lang="en-GB" sz="1200" b="0" i="1" u="none" strike="noStrike" cap="none" dirty="0" err="1">
                <a:solidFill>
                  <a:schemeClr val="dk1"/>
                </a:solidFill>
                <a:effectLst/>
                <a:latin typeface="Calibri"/>
                <a:cs typeface="Calibri"/>
                <a:sym typeface="Calibri"/>
              </a:rPr>
              <a:t>CC@https</a:t>
            </a:r>
            <a:r>
              <a:rPr lang="en-GB" sz="1200" b="0" i="1" u="none" strike="noStrike" cap="none" dirty="0">
                <a:solidFill>
                  <a:schemeClr val="dk1"/>
                </a:solidFill>
                <a:effectLst/>
                <a:latin typeface="Calibri"/>
                <a:cs typeface="Calibri"/>
                <a:sym typeface="Calibri"/>
              </a:rPr>
              <a:t>://</a:t>
            </a:r>
            <a:r>
              <a:rPr lang="en-GB" sz="1200" b="0" i="1" u="none" strike="noStrike" cap="none" dirty="0" err="1">
                <a:solidFill>
                  <a:schemeClr val="dk1"/>
                </a:solidFill>
                <a:effectLst/>
                <a:latin typeface="Calibri"/>
                <a:cs typeface="Calibri"/>
                <a:sym typeface="Calibri"/>
              </a:rPr>
              <a:t>commons.wikimedia.org</a:t>
            </a:r>
            <a:r>
              <a:rPr lang="en-GB" sz="1200" b="0" i="1" u="none" strike="noStrike" cap="none" dirty="0">
                <a:solidFill>
                  <a:schemeClr val="dk1"/>
                </a:solidFill>
                <a:effectLst/>
                <a:latin typeface="Calibri"/>
                <a:cs typeface="Calibri"/>
                <a:sym typeface="Calibri"/>
              </a:rPr>
              <a:t>/wiki/</a:t>
            </a:r>
            <a:r>
              <a:rPr lang="en-GB" sz="1200" b="0" i="1" u="none" strike="noStrike" cap="none" dirty="0" err="1">
                <a:solidFill>
                  <a:schemeClr val="dk1"/>
                </a:solidFill>
                <a:effectLst/>
                <a:latin typeface="Calibri"/>
                <a:cs typeface="Calibri"/>
                <a:sym typeface="Calibri"/>
              </a:rPr>
              <a:t>File:Density_column.JPG</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Energy is conserved</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Which state(s) of matter can be compressed?</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Explain why this state of matter can be compressed but others cannot.</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Gas</a:t>
            </a:r>
          </a:p>
          <a:p>
            <a:pPr marL="0" lvl="0" indent="0" algn="l" rtl="0">
              <a:lnSpc>
                <a:spcPct val="100000"/>
              </a:lnSpc>
              <a:spcBef>
                <a:spcPts val="0"/>
              </a:spcBef>
              <a:spcAft>
                <a:spcPts val="0"/>
              </a:spcAft>
              <a:buSzPts val="1400"/>
              <a:buNone/>
            </a:pPr>
            <a:r>
              <a:rPr lang="en-GB" dirty="0"/>
              <a:t>Stretch: </a:t>
            </a:r>
            <a:r>
              <a:rPr lang="en-GB" sz="1200" b="0" i="0" u="none" strike="noStrike" cap="none" dirty="0">
                <a:solidFill>
                  <a:srgbClr val="1F3864"/>
                </a:solidFill>
                <a:latin typeface="Century Gothic"/>
                <a:sym typeface="Century Gothic"/>
              </a:rPr>
              <a:t>Gases can be compressed because there is space between particles, but liquids and solids cannot be compressed because there are no spaces between particles. </a:t>
            </a: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9045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4253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8780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76395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density with weight. If students answer C, they have confused density with mass. </a:t>
            </a:r>
            <a:r>
              <a:rPr lang="en-GB" i="1" dirty="0"/>
              <a:t>To fix-it, review the definitions of density, mass, volume and weight.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not clear on the relationship between mass, volume and density. </a:t>
            </a:r>
            <a:r>
              <a:rPr lang="en-GB" i="1" dirty="0"/>
              <a:t>To fix-it, use numbers to show students how two objects can have the same volume but different masses and then ask them to explain this in terms of the relationship between mass, volume and density.</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 </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made a mistake and assumed this mass needs to be converted. If students answer C, they have divided volume by density. </a:t>
            </a:r>
            <a:r>
              <a:rPr lang="en-GB" i="1" dirty="0"/>
              <a:t>To fix-it, give students further practice questions, mixing between calculating mass, volume and density. </a:t>
            </a: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V=</a:t>
            </a:r>
            <a:r>
              <a:rPr lang="en-GB" sz="1200" b="0" i="0" u="none" strike="noStrike" cap="none" dirty="0" err="1">
                <a:solidFill>
                  <a:srgbClr val="1F3864"/>
                </a:solidFill>
                <a:latin typeface="Century Gothic"/>
                <a:sym typeface="Century Gothic"/>
              </a:rPr>
              <a:t>lbh</a:t>
            </a:r>
            <a:endParaRPr lang="en-GB" sz="1200" b="0" i="0" u="none" strike="noStrike" cap="none"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V = 64 cm</a:t>
            </a:r>
            <a:r>
              <a:rPr lang="en-GB" sz="1200" b="0" i="0" u="none" strike="noStrike" cap="none" baseline="30000" dirty="0">
                <a:solidFill>
                  <a:srgbClr val="1F3864"/>
                </a:solidFill>
                <a:latin typeface="Century Gothic"/>
                <a:sym typeface="Century Gothic"/>
              </a:rPr>
              <a:t>3</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SA = 96 cm</a:t>
            </a:r>
            <a:r>
              <a:rPr lang="en-GB" sz="1200" b="0" i="0" u="none" strike="noStrike" cap="none" baseline="30000" dirty="0">
                <a:solidFill>
                  <a:srgbClr val="1F3864"/>
                </a:solidFill>
                <a:latin typeface="Century Gothic"/>
                <a:sym typeface="Century Gothic"/>
              </a:rPr>
              <a:t>2</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Energy is Conserved.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Students have covered density in C1.1. This lesson will review the idea of density and how to calculate it before applying it to more complex scenarios.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kern="1200" dirty="0">
                <a:solidFill>
                  <a:schemeClr val="tx1"/>
                </a:solidFill>
                <a:effectLst/>
                <a:latin typeface="+mn-lt"/>
                <a:ea typeface="+mn-ea"/>
                <a:cs typeface="+mn-cs"/>
              </a:rPr>
              <a:t>Show students two pieces of material that have the same volume, such as a piece of wood and a piece of metal. </a:t>
            </a:r>
          </a:p>
          <a:p>
            <a:r>
              <a:rPr lang="en-GB" sz="1200" i="1" kern="1200" dirty="0">
                <a:solidFill>
                  <a:schemeClr val="tx1"/>
                </a:solidFill>
                <a:effectLst/>
                <a:latin typeface="+mn-lt"/>
                <a:ea typeface="+mn-ea"/>
                <a:cs typeface="+mn-cs"/>
              </a:rPr>
              <a:t>What would happen if we put both of these pieces in water? Why?</a:t>
            </a:r>
          </a:p>
          <a:p>
            <a:endParaRPr lang="en-GB" sz="1200" i="1"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a:t>Key skill: </a:t>
            </a:r>
            <a:r>
              <a:rPr lang="en-US" b="0"/>
              <a:t>this is a crucial skill being developed in this unit as part of the skill mapping</a:t>
            </a:r>
            <a:endParaRPr lang="en-US" b="0" dirty="0"/>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P4.1.2 Lesson Objectives:</a:t>
            </a:r>
          </a:p>
          <a:p>
            <a:r>
              <a:rPr lang="en-GB" sz="1800"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Critical: Define </a:t>
            </a:r>
            <a:r>
              <a:rPr lang="en-GB" sz="1800" dirty="0">
                <a:effectLst/>
                <a:latin typeface="Century Gothic" panose="020B0502020202020204" pitchFamily="34" charset="0"/>
                <a:ea typeface="Arial" panose="020B0604020202020204" pitchFamily="34" charset="0"/>
                <a:cs typeface="Times New Roman" panose="02020603050405020304" pitchFamily="18" charset="0"/>
              </a:rPr>
              <a:t>density</a:t>
            </a:r>
          </a:p>
          <a:p>
            <a:r>
              <a:rPr lang="en-GB" sz="1800" dirty="0">
                <a:effectLst/>
                <a:latin typeface="Century Gothic" panose="020B0502020202020204" pitchFamily="34" charset="0"/>
                <a:ea typeface="Arial" panose="020B0604020202020204" pitchFamily="34" charset="0"/>
                <a:cs typeface="Times New Roman" panose="02020603050405020304" pitchFamily="18" charset="0"/>
              </a:rPr>
              <a:t>Critical: Calculate the density of regularly shaped solids </a:t>
            </a:r>
          </a:p>
          <a:p>
            <a:r>
              <a:rPr lang="en-GB" sz="1800" dirty="0">
                <a:effectLst/>
                <a:latin typeface="Century Gothic" panose="020B0502020202020204" pitchFamily="34" charset="0"/>
                <a:ea typeface="Arial" panose="020B0604020202020204" pitchFamily="34" charset="0"/>
                <a:cs typeface="Times New Roman" panose="02020603050405020304" pitchFamily="18" charset="0"/>
              </a:rPr>
              <a:t>Critical: Compare the density of objects with the same mass or the same volume</a:t>
            </a:r>
            <a:endParaRPr lang="en-GB" sz="1800" dirty="0">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recognise that particles in a gas can flow, but have not recognised that particles in a liquid can also flow. This is a crucial definition of a fluid for students to understand before they cover pressure in fluids. </a:t>
            </a:r>
            <a:r>
              <a:rPr lang="en-GB" i="1" dirty="0"/>
              <a:t>To fix-it, it may be useful to get students to complete a table of the properties of the states of matter.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are not clear on the difference between physical changes and chemical reaction. If students answer C, they have not understood that the particles themselves are not altered during a change of state. </a:t>
            </a:r>
            <a:r>
              <a:rPr lang="en-GB" i="1" dirty="0"/>
              <a:t>To fix-it, review the differences between chemical changes and physical changes.</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 </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may not be secure on the meaning of density. </a:t>
            </a:r>
            <a:r>
              <a:rPr lang="en-GB" i="1" dirty="0"/>
              <a:t>To fix-it, review the arrangement of particles in each state of matter. Density will be reviewed in more detail in the next lesson.</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teacher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Look at these two items. </a:t>
            </a:r>
            <a:r>
              <a:rPr lang="en-GB" b="1" dirty="0"/>
              <a:t>Hold up metal and sponge cut to the same size, or alternative materials. </a:t>
            </a:r>
            <a:r>
              <a:rPr lang="en-GB" dirty="0"/>
              <a:t>You can see they are the same size. They take up the same amount of space. They have the same....</a:t>
            </a:r>
            <a:r>
              <a:rPr lang="en-GB" i="1" dirty="0"/>
              <a:t>ask a student to suggest a scientific word to finish your sentence. </a:t>
            </a:r>
            <a:r>
              <a:rPr lang="en-GB" b="1" i="1" dirty="0"/>
              <a:t>Volume. </a:t>
            </a:r>
            <a:r>
              <a:rPr lang="en-GB" dirty="0"/>
              <a:t>For each of these items, draw now what you think the particle diagram should look like. </a:t>
            </a:r>
            <a:r>
              <a:rPr lang="en-GB" b="1" dirty="0"/>
              <a:t>Display particle diagrams. </a:t>
            </a:r>
            <a:r>
              <a:rPr lang="en-GB" dirty="0"/>
              <a:t>You can see they are both solids. Both have particles lined up in a regular structure. They can't flow over each other like they would in a liquid. But the sponge has less particles in the same amount of space. There's more air. Sometimes this is because the particles is a substance are bigger, so the gaps in between have more empty space. </a:t>
            </a:r>
            <a:r>
              <a:rPr lang="en-GB" b="1" dirty="0"/>
              <a:t>Draw two different particle diagrams on the board, one with very large particles and one with very small particles. Share in the space between. </a:t>
            </a:r>
            <a:r>
              <a:rPr lang="en-GB" dirty="0"/>
              <a:t>Now look at how much empty space there is in this diagram compared to this diagram.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Image source: </a:t>
            </a:r>
            <a:r>
              <a:rPr lang="en-GB" dirty="0" err="1"/>
              <a:t>Pexels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3869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teacher exposition:</a:t>
            </a:r>
          </a:p>
          <a:p>
            <a:pPr marL="0" indent="0"/>
            <a:r>
              <a:rPr lang="en-GB" dirty="0"/>
              <a:t>The metal has more mass (or matter, or stuff) packed into this amount of space </a:t>
            </a:r>
            <a:r>
              <a:rPr lang="en-GB" b="1" dirty="0"/>
              <a:t>Hold up the metal. </a:t>
            </a:r>
            <a:r>
              <a:rPr lang="en-GB" dirty="0"/>
              <a:t>Or more correctly, packed into this volume. The sponge has less mass per unit volume. That is how we say it – we talk about the mass per unit volume. A greater mass per unit volume means the substance is more dense. Less mass per unit volume means the substance is less dense.</a:t>
            </a:r>
          </a:p>
          <a:p>
            <a:pPr marL="0" indent="0"/>
            <a:br>
              <a:rPr lang="en-GB" dirty="0"/>
            </a:br>
            <a:r>
              <a:rPr lang="en-GB" b="1" dirty="0"/>
              <a:t>Teacher guidance:</a:t>
            </a:r>
          </a:p>
          <a:p>
            <a:pPr marL="0" indent="0"/>
            <a:r>
              <a:rPr lang="en-GB" dirty="0"/>
              <a:t>This description of density is a simplified one, suitable for Y7 students. A more technically correct definition will be introduced later, before pupils have to calculate density using mass and volume.</a:t>
            </a:r>
          </a:p>
        </p:txBody>
      </p:sp>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785807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84307199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84532515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30169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6064928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72659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504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5445824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74111221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53950622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73844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59433446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5545324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79653966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3581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6398619"/>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emf"/><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B20C-7FD2-064E-9725-3417CF111DB6}"/>
              </a:ext>
            </a:extLst>
          </p:cNvPr>
          <p:cNvSpPr>
            <a:spLocks noGrp="1"/>
          </p:cNvSpPr>
          <p:nvPr>
            <p:ph type="title"/>
          </p:nvPr>
        </p:nvSpPr>
        <p:spPr/>
        <p:txBody>
          <a:bodyPr/>
          <a:lstStyle/>
          <a:p>
            <a:r>
              <a:rPr lang="en-GB" dirty="0">
                <a:latin typeface="Century Gothic" panose="020B0502020202020204" pitchFamily="34" charset="0"/>
              </a:rPr>
              <a:t>Calculating Density</a:t>
            </a:r>
          </a:p>
        </p:txBody>
      </p:sp>
      <p:sp>
        <p:nvSpPr>
          <p:cNvPr id="3" name="TextBox 2">
            <a:extLst>
              <a:ext uri="{FF2B5EF4-FFF2-40B4-BE49-F238E27FC236}">
                <a16:creationId xmlns:a16="http://schemas.microsoft.com/office/drawing/2014/main" id="{D66C4472-2BBE-7A4F-B3FF-3DCE95FFD988}"/>
              </a:ext>
            </a:extLst>
          </p:cNvPr>
          <p:cNvSpPr txBox="1"/>
          <p:nvPr/>
        </p:nvSpPr>
        <p:spPr>
          <a:xfrm>
            <a:off x="600961" y="1112520"/>
            <a:ext cx="7613399" cy="830997"/>
          </a:xfrm>
          <a:prstGeom prst="rect">
            <a:avLst/>
          </a:prstGeom>
          <a:noFill/>
        </p:spPr>
        <p:txBody>
          <a:bodyPr wrap="square" rtlCol="0">
            <a:spAutoFit/>
          </a:bodyPr>
          <a:lstStyle/>
          <a:p>
            <a:r>
              <a:rPr lang="en-GB" sz="2400" dirty="0">
                <a:latin typeface="Century Gothic" panose="020B0502020202020204" pitchFamily="34" charset="0"/>
              </a:rPr>
              <a:t>In order to calculate the density of an object, we need to know its </a:t>
            </a:r>
            <a:r>
              <a:rPr lang="en-GB" sz="2400" b="1" dirty="0">
                <a:latin typeface="Century Gothic" panose="020B0502020202020204" pitchFamily="34" charset="0"/>
              </a:rPr>
              <a:t>mass</a:t>
            </a:r>
            <a:r>
              <a:rPr lang="en-GB" sz="2400" dirty="0">
                <a:latin typeface="Century Gothic" panose="020B0502020202020204" pitchFamily="34" charset="0"/>
              </a:rPr>
              <a:t> and </a:t>
            </a:r>
            <a:r>
              <a:rPr lang="en-GB" sz="2400" b="1" dirty="0">
                <a:latin typeface="Century Gothic" panose="020B0502020202020204" pitchFamily="34" charset="0"/>
              </a:rPr>
              <a:t>volume</a:t>
            </a:r>
            <a:r>
              <a:rPr lang="en-GB" sz="2400" dirty="0">
                <a:latin typeface="Century Gothic" panose="020B0502020202020204" pitchFamily="34" charset="0"/>
              </a:rPr>
              <a:t>.</a:t>
            </a:r>
          </a:p>
        </p:txBody>
      </p:sp>
      <p:sp>
        <p:nvSpPr>
          <p:cNvPr id="4" name="TextBox 3">
            <a:extLst>
              <a:ext uri="{FF2B5EF4-FFF2-40B4-BE49-F238E27FC236}">
                <a16:creationId xmlns:a16="http://schemas.microsoft.com/office/drawing/2014/main" id="{0EF90904-67C7-9E41-9982-502DF928344C}"/>
              </a:ext>
            </a:extLst>
          </p:cNvPr>
          <p:cNvSpPr txBox="1"/>
          <p:nvPr/>
        </p:nvSpPr>
        <p:spPr>
          <a:xfrm>
            <a:off x="540000" y="2299784"/>
            <a:ext cx="7196201" cy="830997"/>
          </a:xfrm>
          <a:prstGeom prst="rect">
            <a:avLst/>
          </a:prstGeom>
          <a:noFill/>
        </p:spPr>
        <p:txBody>
          <a:bodyPr wrap="none" rtlCol="0">
            <a:spAutoFit/>
          </a:bodyPr>
          <a:lstStyle/>
          <a:p>
            <a:r>
              <a:rPr lang="en-GB" sz="2400" b="1" dirty="0">
                <a:latin typeface="Century Gothic" panose="020B0502020202020204" pitchFamily="34" charset="0"/>
              </a:rPr>
              <a:t>Mass (m)</a:t>
            </a:r>
            <a:r>
              <a:rPr lang="en-GB" sz="2400" dirty="0">
                <a:latin typeface="Century Gothic" panose="020B0502020202020204" pitchFamily="34" charset="0"/>
              </a:rPr>
              <a:t> is measured in </a:t>
            </a:r>
            <a:r>
              <a:rPr lang="en-GB" sz="2400" b="1" dirty="0">
                <a:latin typeface="Century Gothic" panose="020B0502020202020204" pitchFamily="34" charset="0"/>
              </a:rPr>
              <a:t>kilograms</a:t>
            </a:r>
            <a:r>
              <a:rPr lang="en-GB" sz="2400" dirty="0">
                <a:latin typeface="Century Gothic" panose="020B0502020202020204" pitchFamily="34" charset="0"/>
              </a:rPr>
              <a:t> (</a:t>
            </a:r>
            <a:r>
              <a:rPr lang="en-GB" sz="2400" b="1" dirty="0">
                <a:latin typeface="Century Gothic" panose="020B0502020202020204" pitchFamily="34" charset="0"/>
              </a:rPr>
              <a:t>g</a:t>
            </a:r>
            <a:r>
              <a:rPr lang="en-GB" sz="2400" dirty="0">
                <a:latin typeface="Century Gothic" panose="020B0502020202020204" pitchFamily="34" charset="0"/>
              </a:rPr>
              <a:t>).</a:t>
            </a:r>
          </a:p>
          <a:p>
            <a:r>
              <a:rPr lang="en-GB" sz="2400" b="1" dirty="0">
                <a:latin typeface="Century Gothic" panose="020B0502020202020204" pitchFamily="34" charset="0"/>
              </a:rPr>
              <a:t>Volume (V)</a:t>
            </a:r>
            <a:r>
              <a:rPr lang="en-GB" sz="2400" dirty="0">
                <a:latin typeface="Century Gothic" panose="020B0502020202020204" pitchFamily="34" charset="0"/>
              </a:rPr>
              <a:t> is measured in </a:t>
            </a:r>
            <a:r>
              <a:rPr lang="en-GB" sz="2400" b="1" dirty="0">
                <a:latin typeface="Century Gothic" panose="020B0502020202020204" pitchFamily="34" charset="0"/>
              </a:rPr>
              <a:t>metres cubed </a:t>
            </a:r>
            <a:r>
              <a:rPr lang="en-GB" sz="2400" dirty="0">
                <a:latin typeface="Century Gothic" panose="020B0502020202020204" pitchFamily="34" charset="0"/>
              </a:rPr>
              <a:t>(</a:t>
            </a:r>
            <a:r>
              <a:rPr lang="en-GB" sz="2400" b="1" dirty="0">
                <a:latin typeface="Century Gothic" panose="020B0502020202020204" pitchFamily="34" charset="0"/>
              </a:rPr>
              <a:t>m</a:t>
            </a:r>
            <a:r>
              <a:rPr lang="en-GB" sz="2400" b="1" baseline="30000" dirty="0">
                <a:latin typeface="Century Gothic" panose="020B0502020202020204" pitchFamily="34" charset="0"/>
              </a:rPr>
              <a:t>3</a:t>
            </a:r>
            <a:r>
              <a:rPr lang="en-GB" sz="2400" dirty="0">
                <a:latin typeface="Century Gothic" panose="020B0502020202020204" pitchFamily="34" charset="0"/>
              </a:rPr>
              <a:t>).</a:t>
            </a:r>
          </a:p>
        </p:txBody>
      </p:sp>
      <p:sp>
        <p:nvSpPr>
          <p:cNvPr id="5" name="TextBox 4">
            <a:extLst>
              <a:ext uri="{FF2B5EF4-FFF2-40B4-BE49-F238E27FC236}">
                <a16:creationId xmlns:a16="http://schemas.microsoft.com/office/drawing/2014/main" id="{0AD92CBC-E21F-2E49-BA45-47EDEB490ACD}"/>
              </a:ext>
            </a:extLst>
          </p:cNvPr>
          <p:cNvSpPr txBox="1"/>
          <p:nvPr/>
        </p:nvSpPr>
        <p:spPr>
          <a:xfrm>
            <a:off x="4078361" y="4120161"/>
            <a:ext cx="1787669" cy="1569660"/>
          </a:xfrm>
          <a:prstGeom prst="rect">
            <a:avLst/>
          </a:prstGeom>
          <a:noFill/>
        </p:spPr>
        <p:txBody>
          <a:bodyPr wrap="none" rtlCol="0">
            <a:spAutoFit/>
          </a:bodyPr>
          <a:lstStyle/>
          <a:p>
            <a:r>
              <a:rPr lang="en-GB" sz="4800" dirty="0"/>
              <a:t>𝜌 = </a:t>
            </a:r>
            <a:r>
              <a:rPr lang="en-GB" sz="4800" u="sng" dirty="0"/>
              <a:t>m</a:t>
            </a:r>
          </a:p>
          <a:p>
            <a:r>
              <a:rPr lang="en-GB" sz="4800" dirty="0"/>
              <a:t>       V</a:t>
            </a:r>
          </a:p>
        </p:txBody>
      </p:sp>
      <p:sp>
        <p:nvSpPr>
          <p:cNvPr id="6" name="TextBox 5">
            <a:extLst>
              <a:ext uri="{FF2B5EF4-FFF2-40B4-BE49-F238E27FC236}">
                <a16:creationId xmlns:a16="http://schemas.microsoft.com/office/drawing/2014/main" id="{D46CB6A3-A74E-3C45-9C6C-931FC119EB5D}"/>
              </a:ext>
            </a:extLst>
          </p:cNvPr>
          <p:cNvSpPr txBox="1"/>
          <p:nvPr/>
        </p:nvSpPr>
        <p:spPr>
          <a:xfrm>
            <a:off x="833248" y="5497088"/>
            <a:ext cx="3239990" cy="830997"/>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Density</a:t>
            </a:r>
          </a:p>
          <a:p>
            <a:r>
              <a:rPr lang="en-GB" sz="2400" dirty="0">
                <a:solidFill>
                  <a:schemeClr val="accent1"/>
                </a:solidFill>
                <a:latin typeface="Century Gothic" panose="020B0502020202020204" pitchFamily="34" charset="0"/>
              </a:rPr>
              <a:t>measured in (kg/m</a:t>
            </a:r>
            <a:r>
              <a:rPr lang="en-GB" sz="2400" baseline="30000" dirty="0">
                <a:solidFill>
                  <a:schemeClr val="accent1"/>
                </a:solidFill>
                <a:latin typeface="Century Gothic" panose="020B0502020202020204" pitchFamily="34" charset="0"/>
              </a:rPr>
              <a:t>3</a:t>
            </a:r>
            <a:r>
              <a:rPr lang="en-GB" sz="2400" dirty="0">
                <a:solidFill>
                  <a:schemeClr val="accent1"/>
                </a:solidFill>
                <a:latin typeface="Century Gothic" panose="020B0502020202020204" pitchFamily="34" charset="0"/>
              </a:rPr>
              <a:t>)</a:t>
            </a:r>
          </a:p>
        </p:txBody>
      </p:sp>
      <p:sp>
        <p:nvSpPr>
          <p:cNvPr id="7" name="TextBox 6">
            <a:extLst>
              <a:ext uri="{FF2B5EF4-FFF2-40B4-BE49-F238E27FC236}">
                <a16:creationId xmlns:a16="http://schemas.microsoft.com/office/drawing/2014/main" id="{DB192A8C-EAAF-BC40-AF27-61D0270E52C9}"/>
              </a:ext>
            </a:extLst>
          </p:cNvPr>
          <p:cNvSpPr txBox="1"/>
          <p:nvPr/>
        </p:nvSpPr>
        <p:spPr>
          <a:xfrm>
            <a:off x="6810232" y="5768253"/>
            <a:ext cx="2744662" cy="830997"/>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Volume</a:t>
            </a:r>
          </a:p>
          <a:p>
            <a:r>
              <a:rPr lang="en-GB" sz="2400" dirty="0">
                <a:solidFill>
                  <a:schemeClr val="accent1"/>
                </a:solidFill>
                <a:latin typeface="Century Gothic" panose="020B0502020202020204" pitchFamily="34" charset="0"/>
              </a:rPr>
              <a:t>measured in (m</a:t>
            </a:r>
            <a:r>
              <a:rPr lang="en-GB" sz="2400" baseline="30000" dirty="0">
                <a:solidFill>
                  <a:schemeClr val="accent1"/>
                </a:solidFill>
                <a:latin typeface="Century Gothic" panose="020B0502020202020204" pitchFamily="34" charset="0"/>
              </a:rPr>
              <a:t>3</a:t>
            </a:r>
            <a:r>
              <a:rPr lang="en-GB" sz="2400" dirty="0">
                <a:solidFill>
                  <a:schemeClr val="accent1"/>
                </a:solidFill>
                <a:latin typeface="Century Gothic" panose="020B0502020202020204" pitchFamily="34" charset="0"/>
              </a:rPr>
              <a:t>)</a:t>
            </a:r>
          </a:p>
        </p:txBody>
      </p:sp>
      <p:sp>
        <p:nvSpPr>
          <p:cNvPr id="8" name="TextBox 7">
            <a:extLst>
              <a:ext uri="{FF2B5EF4-FFF2-40B4-BE49-F238E27FC236}">
                <a16:creationId xmlns:a16="http://schemas.microsoft.com/office/drawing/2014/main" id="{1023199C-B205-7A45-A9BF-8FFA899C4118}"/>
              </a:ext>
            </a:extLst>
          </p:cNvPr>
          <p:cNvSpPr txBox="1"/>
          <p:nvPr/>
        </p:nvSpPr>
        <p:spPr>
          <a:xfrm>
            <a:off x="7591282" y="4204991"/>
            <a:ext cx="2702984" cy="830997"/>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Mass</a:t>
            </a:r>
          </a:p>
          <a:p>
            <a:r>
              <a:rPr lang="en-GB" sz="2400" dirty="0">
                <a:solidFill>
                  <a:schemeClr val="accent1"/>
                </a:solidFill>
                <a:latin typeface="Century Gothic" panose="020B0502020202020204" pitchFamily="34" charset="0"/>
              </a:rPr>
              <a:t>measured in (kg)</a:t>
            </a:r>
          </a:p>
        </p:txBody>
      </p:sp>
      <p:cxnSp>
        <p:nvCxnSpPr>
          <p:cNvPr id="10" name="Straight Arrow Connector 9">
            <a:extLst>
              <a:ext uri="{FF2B5EF4-FFF2-40B4-BE49-F238E27FC236}">
                <a16:creationId xmlns:a16="http://schemas.microsoft.com/office/drawing/2014/main" id="{ABB09C5E-78D3-B340-BD7A-665015F6072E}"/>
              </a:ext>
            </a:extLst>
          </p:cNvPr>
          <p:cNvCxnSpPr>
            <a:stCxn id="6" idx="0"/>
          </p:cNvCxnSpPr>
          <p:nvPr/>
        </p:nvCxnSpPr>
        <p:spPr>
          <a:xfrm flipV="1">
            <a:off x="2453243" y="4904991"/>
            <a:ext cx="1452007" cy="592097"/>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ED9DAA-52A8-334C-84B5-F8CB70BD4EF0}"/>
              </a:ext>
            </a:extLst>
          </p:cNvPr>
          <p:cNvCxnSpPr>
            <a:cxnSpLocks/>
          </p:cNvCxnSpPr>
          <p:nvPr/>
        </p:nvCxnSpPr>
        <p:spPr>
          <a:xfrm flipH="1" flipV="1">
            <a:off x="5760560" y="5458988"/>
            <a:ext cx="1049672" cy="309265"/>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729E09A-6E24-F14E-9B62-41CA5F044288}"/>
              </a:ext>
            </a:extLst>
          </p:cNvPr>
          <p:cNvCxnSpPr>
            <a:cxnSpLocks/>
            <a:stCxn id="8" idx="1"/>
          </p:cNvCxnSpPr>
          <p:nvPr/>
        </p:nvCxnSpPr>
        <p:spPr>
          <a:xfrm flipH="1" flipV="1">
            <a:off x="5846794" y="4566822"/>
            <a:ext cx="1744488" cy="53668"/>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965A81D3-2AE8-FB3C-7C85-85ADC3A156A5}"/>
              </a:ext>
            </a:extLst>
          </p:cNvPr>
          <p:cNvSpPr/>
          <p:nvPr/>
        </p:nvSpPr>
        <p:spPr>
          <a:xfrm>
            <a:off x="8364511" y="0"/>
            <a:ext cx="3048000" cy="2792506"/>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Century Gothic" panose="020B0502020202020204" pitchFamily="34" charset="0"/>
              </a:rPr>
              <a:t>This is an equation you will need to </a:t>
            </a:r>
            <a:r>
              <a:rPr lang="en-GB" sz="2400" b="1" dirty="0">
                <a:solidFill>
                  <a:schemeClr val="tx1"/>
                </a:solidFill>
                <a:latin typeface="Century Gothic" panose="020B0502020202020204" pitchFamily="34" charset="0"/>
              </a:rPr>
              <a:t>remember</a:t>
            </a:r>
            <a:r>
              <a:rPr lang="en-GB" sz="2400" dirty="0">
                <a:solidFill>
                  <a:schemeClr val="tx1"/>
                </a:solidFill>
                <a:latin typeface="Century Gothic" panose="020B0502020202020204" pitchFamily="34" charset="0"/>
              </a:rPr>
              <a:t>.</a:t>
            </a:r>
          </a:p>
        </p:txBody>
      </p:sp>
    </p:spTree>
    <p:extLst>
      <p:ext uri="{BB962C8B-B14F-4D97-AF65-F5344CB8AC3E}">
        <p14:creationId xmlns:p14="http://schemas.microsoft.com/office/powerpoint/2010/main" val="426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B547-11BF-EB44-BA27-066F2FE57C18}"/>
              </a:ext>
            </a:extLst>
          </p:cNvPr>
          <p:cNvSpPr>
            <a:spLocks noGrp="1"/>
          </p:cNvSpPr>
          <p:nvPr>
            <p:ph type="title"/>
          </p:nvPr>
        </p:nvSpPr>
        <p:spPr/>
        <p:txBody>
          <a:bodyPr/>
          <a:lstStyle/>
          <a:p>
            <a:r>
              <a:rPr lang="en-GB" dirty="0">
                <a:latin typeface="Century Gothic" panose="020B0502020202020204" pitchFamily="34" charset="0"/>
              </a:rPr>
              <a:t>Calculating Density</a:t>
            </a:r>
          </a:p>
        </p:txBody>
      </p:sp>
      <p:sp>
        <p:nvSpPr>
          <p:cNvPr id="3" name="TextBox 2">
            <a:extLst>
              <a:ext uri="{FF2B5EF4-FFF2-40B4-BE49-F238E27FC236}">
                <a16:creationId xmlns:a16="http://schemas.microsoft.com/office/drawing/2014/main" id="{650894B8-6A54-F449-A51A-9E1020A1A32C}"/>
              </a:ext>
            </a:extLst>
          </p:cNvPr>
          <p:cNvSpPr txBox="1"/>
          <p:nvPr/>
        </p:nvSpPr>
        <p:spPr>
          <a:xfrm>
            <a:off x="540000" y="1162050"/>
            <a:ext cx="11271000" cy="830997"/>
          </a:xfrm>
          <a:prstGeom prst="rect">
            <a:avLst/>
          </a:prstGeom>
          <a:noFill/>
        </p:spPr>
        <p:txBody>
          <a:bodyPr wrap="square" rtlCol="0">
            <a:spAutoFit/>
          </a:bodyPr>
          <a:lstStyle/>
          <a:p>
            <a:r>
              <a:rPr lang="en-GB" sz="2400" dirty="0">
                <a:latin typeface="Century Gothic" panose="020B0502020202020204" pitchFamily="34" charset="0"/>
              </a:rPr>
              <a:t>A block of metal has a mass of 12 kg. The volume of the block is 0.002 m</a:t>
            </a:r>
            <a:r>
              <a:rPr lang="en-GB" sz="2400" baseline="30000" dirty="0">
                <a:latin typeface="Century Gothic" panose="020B0502020202020204" pitchFamily="34" charset="0"/>
              </a:rPr>
              <a:t>3</a:t>
            </a:r>
            <a:r>
              <a:rPr lang="en-GB" sz="2400" dirty="0">
                <a:latin typeface="Century Gothic" panose="020B0502020202020204" pitchFamily="34" charset="0"/>
              </a:rPr>
              <a:t>. </a:t>
            </a:r>
            <a:r>
              <a:rPr lang="en-GB" sz="2400" b="1" dirty="0">
                <a:latin typeface="Century Gothic" panose="020B0502020202020204" pitchFamily="34" charset="0"/>
              </a:rPr>
              <a:t>Calculate the density </a:t>
            </a:r>
            <a:r>
              <a:rPr lang="en-GB" sz="2400" dirty="0">
                <a:latin typeface="Century Gothic" panose="020B0502020202020204" pitchFamily="34" charset="0"/>
              </a:rPr>
              <a:t>of the block. </a:t>
            </a:r>
          </a:p>
        </p:txBody>
      </p:sp>
      <p:cxnSp>
        <p:nvCxnSpPr>
          <p:cNvPr id="5" name="Straight Connector 4">
            <a:extLst>
              <a:ext uri="{FF2B5EF4-FFF2-40B4-BE49-F238E27FC236}">
                <a16:creationId xmlns:a16="http://schemas.microsoft.com/office/drawing/2014/main" id="{E60CFE77-D282-994E-AAD3-F6CC5EFA2498}"/>
              </a:ext>
            </a:extLst>
          </p:cNvPr>
          <p:cNvCxnSpPr/>
          <p:nvPr/>
        </p:nvCxnSpPr>
        <p:spPr>
          <a:xfrm>
            <a:off x="4008120" y="1543050"/>
            <a:ext cx="19431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DE4D0E7-B399-B041-BAE3-863DBB2BEEDC}"/>
              </a:ext>
            </a:extLst>
          </p:cNvPr>
          <p:cNvCxnSpPr>
            <a:cxnSpLocks/>
          </p:cNvCxnSpPr>
          <p:nvPr/>
        </p:nvCxnSpPr>
        <p:spPr>
          <a:xfrm>
            <a:off x="6800850" y="1604010"/>
            <a:ext cx="417195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A9DFF0-78A2-2940-B4FA-2BEEECCB1AAE}"/>
              </a:ext>
            </a:extLst>
          </p:cNvPr>
          <p:cNvSpPr txBox="1"/>
          <p:nvPr/>
        </p:nvSpPr>
        <p:spPr>
          <a:xfrm>
            <a:off x="540000" y="2492247"/>
            <a:ext cx="2847254" cy="2677656"/>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Answer:</a:t>
            </a:r>
          </a:p>
          <a:p>
            <a:endParaRPr lang="en-GB" sz="2400" dirty="0">
              <a:solidFill>
                <a:schemeClr val="accent1"/>
              </a:solidFill>
              <a:latin typeface="Century Gothic" panose="020B0502020202020204" pitchFamily="34" charset="0"/>
            </a:endParaRPr>
          </a:p>
          <a:p>
            <a:r>
              <a:rPr lang="en-GB" sz="2400" dirty="0">
                <a:solidFill>
                  <a:schemeClr val="accent1"/>
                </a:solidFill>
                <a:latin typeface="Century Gothic" panose="020B0502020202020204" pitchFamily="34" charset="0"/>
              </a:rPr>
              <a:t>Mass: 12 kg</a:t>
            </a:r>
          </a:p>
          <a:p>
            <a:r>
              <a:rPr lang="en-GB" sz="2400" dirty="0">
                <a:solidFill>
                  <a:schemeClr val="accent1"/>
                </a:solidFill>
                <a:latin typeface="Century Gothic" panose="020B0502020202020204" pitchFamily="34" charset="0"/>
              </a:rPr>
              <a:t>Volume: 0.002 m</a:t>
            </a:r>
            <a:r>
              <a:rPr lang="en-GB" sz="2400" baseline="30000" dirty="0">
                <a:solidFill>
                  <a:schemeClr val="accent1"/>
                </a:solidFill>
                <a:latin typeface="Century Gothic" panose="020B0502020202020204" pitchFamily="34" charset="0"/>
              </a:rPr>
              <a:t>3</a:t>
            </a:r>
            <a:r>
              <a:rPr lang="en-GB" sz="2400" dirty="0">
                <a:solidFill>
                  <a:schemeClr val="accent1"/>
                </a:solidFill>
                <a:latin typeface="Century Gothic" panose="020B0502020202020204" pitchFamily="34" charset="0"/>
              </a:rPr>
              <a:t>.</a:t>
            </a:r>
          </a:p>
          <a:p>
            <a:endParaRPr lang="en-GB" sz="2400" dirty="0">
              <a:solidFill>
                <a:schemeClr val="accent1"/>
              </a:solidFill>
              <a:latin typeface="Century Gothic" panose="020B0502020202020204" pitchFamily="34" charset="0"/>
            </a:endParaRPr>
          </a:p>
          <a:p>
            <a:endParaRPr lang="en-GB" sz="2400" dirty="0">
              <a:solidFill>
                <a:schemeClr val="accent1"/>
              </a:solidFill>
              <a:latin typeface="Century Gothic" panose="020B0502020202020204" pitchFamily="34" charset="0"/>
            </a:endParaRPr>
          </a:p>
          <a:p>
            <a:endParaRPr lang="en-GB" sz="2400" dirty="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7AB17E8E-8AB9-FA43-B103-03601755F961}"/>
              </a:ext>
            </a:extLst>
          </p:cNvPr>
          <p:cNvSpPr txBox="1"/>
          <p:nvPr/>
        </p:nvSpPr>
        <p:spPr>
          <a:xfrm>
            <a:off x="5211783" y="2374047"/>
            <a:ext cx="1768433" cy="1569660"/>
          </a:xfrm>
          <a:prstGeom prst="rect">
            <a:avLst/>
          </a:prstGeom>
          <a:noFill/>
        </p:spPr>
        <p:txBody>
          <a:bodyPr wrap="none" rtlCol="0">
            <a:spAutoFit/>
          </a:bodyPr>
          <a:lstStyle/>
          <a:p>
            <a:r>
              <a:rPr lang="en-GB" sz="4800" dirty="0">
                <a:solidFill>
                  <a:schemeClr val="accent1"/>
                </a:solidFill>
              </a:rPr>
              <a:t>𝜌 = </a:t>
            </a:r>
            <a:r>
              <a:rPr lang="en-GB" sz="4800" u="sng" dirty="0">
                <a:solidFill>
                  <a:schemeClr val="accent1"/>
                </a:solidFill>
              </a:rPr>
              <a:t>m</a:t>
            </a:r>
          </a:p>
          <a:p>
            <a:r>
              <a:rPr lang="en-GB" sz="4800" dirty="0">
                <a:solidFill>
                  <a:schemeClr val="accent1"/>
                </a:solidFill>
              </a:rPr>
              <a:t>        v</a:t>
            </a:r>
          </a:p>
        </p:txBody>
      </p:sp>
      <p:sp>
        <p:nvSpPr>
          <p:cNvPr id="10" name="TextBox 9">
            <a:extLst>
              <a:ext uri="{FF2B5EF4-FFF2-40B4-BE49-F238E27FC236}">
                <a16:creationId xmlns:a16="http://schemas.microsoft.com/office/drawing/2014/main" id="{CABE958B-6F14-CC4B-A5C3-61360CA36F26}"/>
              </a:ext>
            </a:extLst>
          </p:cNvPr>
          <p:cNvSpPr txBox="1"/>
          <p:nvPr/>
        </p:nvSpPr>
        <p:spPr>
          <a:xfrm>
            <a:off x="5211783" y="4237732"/>
            <a:ext cx="1778051" cy="1077218"/>
          </a:xfrm>
          <a:prstGeom prst="rect">
            <a:avLst/>
          </a:prstGeom>
          <a:noFill/>
        </p:spPr>
        <p:txBody>
          <a:bodyPr wrap="none" rtlCol="0">
            <a:spAutoFit/>
          </a:bodyPr>
          <a:lstStyle/>
          <a:p>
            <a:r>
              <a:rPr lang="en-GB" sz="3200" dirty="0">
                <a:solidFill>
                  <a:schemeClr val="accent1"/>
                </a:solidFill>
              </a:rPr>
              <a:t>𝜌 = </a:t>
            </a:r>
            <a:r>
              <a:rPr lang="en-GB" sz="3200" u="sng" dirty="0">
                <a:solidFill>
                  <a:schemeClr val="accent1"/>
                </a:solidFill>
                <a:latin typeface="Century Gothic" panose="020B0502020202020204" pitchFamily="34" charset="0"/>
              </a:rPr>
              <a:t>12</a:t>
            </a:r>
          </a:p>
          <a:p>
            <a:r>
              <a:rPr lang="en-GB" sz="3200" dirty="0">
                <a:solidFill>
                  <a:schemeClr val="accent1"/>
                </a:solidFill>
                <a:latin typeface="Century Gothic" panose="020B0502020202020204" pitchFamily="34" charset="0"/>
              </a:rPr>
              <a:t>     0.002</a:t>
            </a:r>
          </a:p>
        </p:txBody>
      </p:sp>
      <p:sp>
        <p:nvSpPr>
          <p:cNvPr id="11" name="TextBox 10">
            <a:extLst>
              <a:ext uri="{FF2B5EF4-FFF2-40B4-BE49-F238E27FC236}">
                <a16:creationId xmlns:a16="http://schemas.microsoft.com/office/drawing/2014/main" id="{8CE451C3-BCD7-0D46-86DA-70F603790699}"/>
              </a:ext>
            </a:extLst>
          </p:cNvPr>
          <p:cNvSpPr txBox="1"/>
          <p:nvPr/>
        </p:nvSpPr>
        <p:spPr>
          <a:xfrm>
            <a:off x="5211783" y="5608975"/>
            <a:ext cx="3103735" cy="584775"/>
          </a:xfrm>
          <a:prstGeom prst="rect">
            <a:avLst/>
          </a:prstGeom>
          <a:noFill/>
        </p:spPr>
        <p:txBody>
          <a:bodyPr wrap="none" rtlCol="0">
            <a:spAutoFit/>
          </a:bodyPr>
          <a:lstStyle/>
          <a:p>
            <a:r>
              <a:rPr lang="en-GB" sz="3200" dirty="0">
                <a:solidFill>
                  <a:schemeClr val="accent1"/>
                </a:solidFill>
              </a:rPr>
              <a:t>𝜌 = </a:t>
            </a:r>
            <a:r>
              <a:rPr lang="en-GB" sz="3200" u="sng" dirty="0">
                <a:solidFill>
                  <a:schemeClr val="accent1"/>
                </a:solidFill>
                <a:latin typeface="Century Gothic" panose="020B0502020202020204" pitchFamily="34" charset="0"/>
              </a:rPr>
              <a:t>6000 kg/m</a:t>
            </a:r>
            <a:r>
              <a:rPr lang="en-GB" sz="3200" u="sng" baseline="30000" dirty="0">
                <a:solidFill>
                  <a:schemeClr val="accent1"/>
                </a:solidFill>
                <a:latin typeface="Century Gothic" panose="020B0502020202020204" pitchFamily="34" charset="0"/>
              </a:rPr>
              <a:t>3</a:t>
            </a:r>
            <a:endParaRPr lang="en-GB" sz="3200" dirty="0">
              <a:solidFill>
                <a:schemeClr val="accent1"/>
              </a:solidFill>
              <a:latin typeface="Century Gothic" panose="020B0502020202020204" pitchFamily="34" charset="0"/>
            </a:endParaRPr>
          </a:p>
        </p:txBody>
      </p:sp>
      <p:pic>
        <p:nvPicPr>
          <p:cNvPr id="4" name="Picture 3" descr="A close - up of a box&#10;&#10;Description automatically generated with medium confidence">
            <a:extLst>
              <a:ext uri="{FF2B5EF4-FFF2-40B4-BE49-F238E27FC236}">
                <a16:creationId xmlns:a16="http://schemas.microsoft.com/office/drawing/2014/main" id="{A262C6CC-606A-7CB2-9CED-4349D4BA8D1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50806" y="2313443"/>
            <a:ext cx="3716354" cy="2288664"/>
          </a:xfrm>
          <a:prstGeom prst="rect">
            <a:avLst/>
          </a:prstGeom>
        </p:spPr>
      </p:pic>
    </p:spTree>
    <p:extLst>
      <p:ext uri="{BB962C8B-B14F-4D97-AF65-F5344CB8AC3E}">
        <p14:creationId xmlns:p14="http://schemas.microsoft.com/office/powerpoint/2010/main" val="914433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A0368-BF3C-0806-07B0-A2D6FD60655B}"/>
              </a:ext>
            </a:extLst>
          </p:cNvPr>
          <p:cNvSpPr>
            <a:spLocks noGrp="1"/>
          </p:cNvSpPr>
          <p:nvPr>
            <p:ph type="title"/>
          </p:nvPr>
        </p:nvSpPr>
        <p:spPr/>
        <p:txBody>
          <a:bodyPr/>
          <a:lstStyle/>
          <a:p>
            <a:r>
              <a:rPr lang="en-GB" dirty="0">
                <a:latin typeface="Century Gothic" panose="020B0502020202020204" pitchFamily="34" charset="0"/>
              </a:rPr>
              <a:t>Comparing Density</a:t>
            </a:r>
          </a:p>
        </p:txBody>
      </p:sp>
      <p:pic>
        <p:nvPicPr>
          <p:cNvPr id="3" name="Picture 2" descr="A picture containing food, cheese, brick, butter&#10;&#10;Description automatically generated">
            <a:extLst>
              <a:ext uri="{FF2B5EF4-FFF2-40B4-BE49-F238E27FC236}">
                <a16:creationId xmlns:a16="http://schemas.microsoft.com/office/drawing/2014/main" id="{B97C4ED0-D7D0-8B4B-E68B-08234EAA8B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90827" y="518100"/>
            <a:ext cx="4127500" cy="2803293"/>
          </a:xfrm>
          <a:prstGeom prst="rect">
            <a:avLst/>
          </a:prstGeom>
        </p:spPr>
      </p:pic>
      <p:pic>
        <p:nvPicPr>
          <p:cNvPr id="4" name="Picture 3" descr="A close - up of a box&#10;&#10;Description automatically generated with medium confidence">
            <a:extLst>
              <a:ext uri="{FF2B5EF4-FFF2-40B4-BE49-F238E27FC236}">
                <a16:creationId xmlns:a16="http://schemas.microsoft.com/office/drawing/2014/main" id="{7889BBE1-2430-06F6-3962-8A4BAC19628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94313" y="701534"/>
            <a:ext cx="4552014" cy="2803293"/>
          </a:xfrm>
          <a:prstGeom prst="rect">
            <a:avLst/>
          </a:prstGeom>
        </p:spPr>
      </p:pic>
      <p:sp>
        <p:nvSpPr>
          <p:cNvPr id="5" name="TextBox 4">
            <a:extLst>
              <a:ext uri="{FF2B5EF4-FFF2-40B4-BE49-F238E27FC236}">
                <a16:creationId xmlns:a16="http://schemas.microsoft.com/office/drawing/2014/main" id="{B11E5383-514E-554B-9661-FF6BBC69181B}"/>
              </a:ext>
            </a:extLst>
          </p:cNvPr>
          <p:cNvSpPr txBox="1"/>
          <p:nvPr/>
        </p:nvSpPr>
        <p:spPr>
          <a:xfrm>
            <a:off x="2770462" y="3688261"/>
            <a:ext cx="1042273" cy="461665"/>
          </a:xfrm>
          <a:prstGeom prst="rect">
            <a:avLst/>
          </a:prstGeom>
          <a:noFill/>
        </p:spPr>
        <p:txBody>
          <a:bodyPr wrap="none" rtlCol="0">
            <a:spAutoFit/>
          </a:bodyPr>
          <a:lstStyle/>
          <a:p>
            <a:r>
              <a:rPr lang="en-GB" sz="2400" dirty="0">
                <a:latin typeface="Century Gothic" panose="020B0502020202020204" pitchFamily="34" charset="0"/>
              </a:rPr>
              <a:t>Metal</a:t>
            </a:r>
          </a:p>
        </p:txBody>
      </p:sp>
      <p:sp>
        <p:nvSpPr>
          <p:cNvPr id="6" name="TextBox 5">
            <a:extLst>
              <a:ext uri="{FF2B5EF4-FFF2-40B4-BE49-F238E27FC236}">
                <a16:creationId xmlns:a16="http://schemas.microsoft.com/office/drawing/2014/main" id="{DA95B1A3-0B5D-EF19-7E95-17A88954D669}"/>
              </a:ext>
            </a:extLst>
          </p:cNvPr>
          <p:cNvSpPr txBox="1"/>
          <p:nvPr/>
        </p:nvSpPr>
        <p:spPr>
          <a:xfrm>
            <a:off x="8124870" y="3672840"/>
            <a:ext cx="1345240" cy="461665"/>
          </a:xfrm>
          <a:prstGeom prst="rect">
            <a:avLst/>
          </a:prstGeom>
          <a:noFill/>
        </p:spPr>
        <p:txBody>
          <a:bodyPr wrap="none" rtlCol="0">
            <a:spAutoFit/>
          </a:bodyPr>
          <a:lstStyle/>
          <a:p>
            <a:r>
              <a:rPr lang="en-GB" sz="2400" dirty="0">
                <a:latin typeface="Century Gothic" panose="020B0502020202020204" pitchFamily="34" charset="0"/>
              </a:rPr>
              <a:t>Sponge</a:t>
            </a:r>
          </a:p>
        </p:txBody>
      </p:sp>
      <p:sp>
        <p:nvSpPr>
          <p:cNvPr id="7" name="TextBox 6">
            <a:extLst>
              <a:ext uri="{FF2B5EF4-FFF2-40B4-BE49-F238E27FC236}">
                <a16:creationId xmlns:a16="http://schemas.microsoft.com/office/drawing/2014/main" id="{0F14C330-527E-9605-5F1E-B40BA4849249}"/>
              </a:ext>
            </a:extLst>
          </p:cNvPr>
          <p:cNvSpPr txBox="1"/>
          <p:nvPr/>
        </p:nvSpPr>
        <p:spPr>
          <a:xfrm>
            <a:off x="387600" y="4240530"/>
            <a:ext cx="11271000" cy="461665"/>
          </a:xfrm>
          <a:prstGeom prst="rect">
            <a:avLst/>
          </a:prstGeom>
          <a:noFill/>
        </p:spPr>
        <p:txBody>
          <a:bodyPr wrap="square" rtlCol="0">
            <a:spAutoFit/>
          </a:bodyPr>
          <a:lstStyle/>
          <a:p>
            <a:r>
              <a:rPr lang="en-GB" sz="2400" dirty="0">
                <a:latin typeface="Century Gothic" panose="020B0502020202020204" pitchFamily="34" charset="0"/>
              </a:rPr>
              <a:t>The metal block has a density of 6000 kg/m</a:t>
            </a:r>
            <a:r>
              <a:rPr lang="en-GB" sz="2400" baseline="30000" dirty="0">
                <a:latin typeface="Century Gothic" panose="020B0502020202020204" pitchFamily="34" charset="0"/>
              </a:rPr>
              <a:t>3</a:t>
            </a:r>
            <a:r>
              <a:rPr lang="en-GB" sz="2400" dirty="0">
                <a:latin typeface="Century Gothic" panose="020B0502020202020204" pitchFamily="34" charset="0"/>
              </a:rPr>
              <a:t>. </a:t>
            </a:r>
          </a:p>
        </p:txBody>
      </p:sp>
      <p:sp>
        <p:nvSpPr>
          <p:cNvPr id="8" name="TextBox 7">
            <a:extLst>
              <a:ext uri="{FF2B5EF4-FFF2-40B4-BE49-F238E27FC236}">
                <a16:creationId xmlns:a16="http://schemas.microsoft.com/office/drawing/2014/main" id="{3D194D2F-8CED-382B-CFB5-79C95E20C7DE}"/>
              </a:ext>
            </a:extLst>
          </p:cNvPr>
          <p:cNvSpPr txBox="1"/>
          <p:nvPr/>
        </p:nvSpPr>
        <p:spPr>
          <a:xfrm>
            <a:off x="372360" y="4880610"/>
            <a:ext cx="10996680" cy="830997"/>
          </a:xfrm>
          <a:prstGeom prst="rect">
            <a:avLst/>
          </a:prstGeom>
          <a:noFill/>
        </p:spPr>
        <p:txBody>
          <a:bodyPr wrap="square" rtlCol="0">
            <a:spAutoFit/>
          </a:bodyPr>
          <a:lstStyle/>
          <a:p>
            <a:r>
              <a:rPr lang="en-GB" sz="2400" dirty="0">
                <a:latin typeface="Century Gothic" panose="020B0502020202020204" pitchFamily="34" charset="0"/>
              </a:rPr>
              <a:t>Would you expect the density of the sponge to be greater or less than 6000 kg/m</a:t>
            </a:r>
            <a:r>
              <a:rPr lang="en-GB" sz="2400" baseline="30000" dirty="0">
                <a:latin typeface="Century Gothic" panose="020B0502020202020204" pitchFamily="34" charset="0"/>
              </a:rPr>
              <a:t>3</a:t>
            </a:r>
            <a:r>
              <a:rPr lang="en-GB" sz="2400" dirty="0">
                <a:latin typeface="Century Gothic" panose="020B0502020202020204" pitchFamily="34" charset="0"/>
              </a:rPr>
              <a:t>?</a:t>
            </a:r>
          </a:p>
        </p:txBody>
      </p:sp>
      <p:sp>
        <p:nvSpPr>
          <p:cNvPr id="9" name="TextBox 8">
            <a:extLst>
              <a:ext uri="{FF2B5EF4-FFF2-40B4-BE49-F238E27FC236}">
                <a16:creationId xmlns:a16="http://schemas.microsoft.com/office/drawing/2014/main" id="{7DF1560C-7336-E15B-8A7D-4CACCBD2863A}"/>
              </a:ext>
            </a:extLst>
          </p:cNvPr>
          <p:cNvSpPr txBox="1"/>
          <p:nvPr/>
        </p:nvSpPr>
        <p:spPr>
          <a:xfrm>
            <a:off x="372360" y="5844123"/>
            <a:ext cx="10996680" cy="830997"/>
          </a:xfrm>
          <a:prstGeom prst="rect">
            <a:avLst/>
          </a:prstGeom>
          <a:noFill/>
        </p:spPr>
        <p:txBody>
          <a:bodyPr wrap="square" rtlCol="0">
            <a:spAutoFit/>
          </a:bodyPr>
          <a:lstStyle/>
          <a:p>
            <a:r>
              <a:rPr lang="en-GB" sz="2400" dirty="0">
                <a:latin typeface="Century Gothic" panose="020B0502020202020204" pitchFamily="34" charset="0"/>
              </a:rPr>
              <a:t>What would you expect when you compared the mass of the two objects?</a:t>
            </a:r>
          </a:p>
        </p:txBody>
      </p:sp>
    </p:spTree>
    <p:extLst>
      <p:ext uri="{BB962C8B-B14F-4D97-AF65-F5344CB8AC3E}">
        <p14:creationId xmlns:p14="http://schemas.microsoft.com/office/powerpoint/2010/main" val="66644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360706" y="0"/>
            <a:ext cx="10620000" cy="720000"/>
          </a:xfrm>
        </p:spPr>
        <p:txBody>
          <a:bodyPr>
            <a:normAutofit/>
          </a:bodyPr>
          <a:lstStyle/>
          <a:p>
            <a:r>
              <a:rPr lang="en-US" sz="2600" b="1" dirty="0">
                <a:latin typeface="Century Gothic" panose="020B0502020202020204" pitchFamily="34" charset="0"/>
              </a:rPr>
              <a:t>Converting between cm</a:t>
            </a:r>
            <a:r>
              <a:rPr lang="en-US" sz="2600" b="1" baseline="30000" dirty="0">
                <a:latin typeface="Century Gothic" panose="020B0502020202020204" pitchFamily="34" charset="0"/>
              </a:rPr>
              <a:t>3</a:t>
            </a:r>
            <a:r>
              <a:rPr lang="en-US" sz="2600" b="1" dirty="0">
                <a:latin typeface="Century Gothic" panose="020B0502020202020204" pitchFamily="34" charset="0"/>
              </a:rPr>
              <a:t> and m</a:t>
            </a:r>
            <a:r>
              <a:rPr lang="en-US" sz="2600" b="1" baseline="30000" dirty="0">
                <a:latin typeface="Century Gothic" panose="020B0502020202020204" pitchFamily="34" charset="0"/>
              </a:rPr>
              <a:t>3</a:t>
            </a:r>
          </a:p>
        </p:txBody>
      </p:sp>
      <p:sp>
        <p:nvSpPr>
          <p:cNvPr id="3" name="TextBox 2">
            <a:extLst>
              <a:ext uri="{FF2B5EF4-FFF2-40B4-BE49-F238E27FC236}">
                <a16:creationId xmlns:a16="http://schemas.microsoft.com/office/drawing/2014/main" id="{AD4AEC7B-3156-EF86-FCA6-D28BCE3DF4D3}"/>
              </a:ext>
            </a:extLst>
          </p:cNvPr>
          <p:cNvSpPr txBox="1"/>
          <p:nvPr/>
        </p:nvSpPr>
        <p:spPr>
          <a:xfrm>
            <a:off x="301294" y="911654"/>
            <a:ext cx="6159467" cy="461665"/>
          </a:xfrm>
          <a:prstGeom prst="rect">
            <a:avLst/>
          </a:prstGeom>
          <a:noFill/>
        </p:spPr>
        <p:txBody>
          <a:bodyPr wrap="square">
            <a:spAutoFit/>
          </a:bodyPr>
          <a:lstStyle/>
          <a:p>
            <a:r>
              <a:rPr lang="en-US" sz="2400" i="1" dirty="0">
                <a:latin typeface="Century Gothic" panose="020B0502020202020204" pitchFamily="34" charset="0"/>
              </a:rPr>
              <a:t>How many cm are there in 1 m?</a:t>
            </a:r>
            <a:endParaRPr lang="en-US" sz="2400" b="1" i="1" dirty="0">
              <a:latin typeface="Century Gothic" panose="020B0502020202020204" pitchFamily="34" charset="0"/>
            </a:endParaRPr>
          </a:p>
        </p:txBody>
      </p:sp>
      <p:sp>
        <p:nvSpPr>
          <p:cNvPr id="4" name="TextBox 3">
            <a:extLst>
              <a:ext uri="{FF2B5EF4-FFF2-40B4-BE49-F238E27FC236}">
                <a16:creationId xmlns:a16="http://schemas.microsoft.com/office/drawing/2014/main" id="{F0CC3F1B-F5ED-3374-D6DB-C912AD8FEE15}"/>
              </a:ext>
            </a:extLst>
          </p:cNvPr>
          <p:cNvSpPr txBox="1"/>
          <p:nvPr/>
        </p:nvSpPr>
        <p:spPr>
          <a:xfrm>
            <a:off x="318782" y="1378847"/>
            <a:ext cx="1089885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100</a:t>
            </a:r>
          </a:p>
        </p:txBody>
      </p:sp>
      <p:sp>
        <p:nvSpPr>
          <p:cNvPr id="5" name="Cube 4">
            <a:extLst>
              <a:ext uri="{FF2B5EF4-FFF2-40B4-BE49-F238E27FC236}">
                <a16:creationId xmlns:a16="http://schemas.microsoft.com/office/drawing/2014/main" id="{56032A20-9F4A-D228-BB44-747787D17A0D}"/>
              </a:ext>
            </a:extLst>
          </p:cNvPr>
          <p:cNvSpPr/>
          <p:nvPr/>
        </p:nvSpPr>
        <p:spPr>
          <a:xfrm>
            <a:off x="9203960" y="449705"/>
            <a:ext cx="1558977" cy="3627620"/>
          </a:xfrm>
          <a:prstGeom prst="cube">
            <a:avLst>
              <a:gd name="adj" fmla="val 192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C007E7DA-FB32-B5B4-441D-65BA2EFCA36F}"/>
              </a:ext>
            </a:extLst>
          </p:cNvPr>
          <p:cNvSpPr txBox="1"/>
          <p:nvPr/>
        </p:nvSpPr>
        <p:spPr>
          <a:xfrm>
            <a:off x="9263921" y="4062334"/>
            <a:ext cx="947695" cy="400110"/>
          </a:xfrm>
          <a:prstGeom prst="rect">
            <a:avLst/>
          </a:prstGeom>
          <a:noFill/>
        </p:spPr>
        <p:txBody>
          <a:bodyPr wrap="none" rtlCol="0">
            <a:spAutoFit/>
          </a:bodyPr>
          <a:lstStyle/>
          <a:p>
            <a:r>
              <a:rPr lang="en-GB" sz="2000" dirty="0">
                <a:latin typeface="Century Gothic" panose="020B0502020202020204" pitchFamily="34" charset="0"/>
              </a:rPr>
              <a:t>10 cm</a:t>
            </a:r>
          </a:p>
        </p:txBody>
      </p:sp>
      <p:sp>
        <p:nvSpPr>
          <p:cNvPr id="7" name="TextBox 6">
            <a:extLst>
              <a:ext uri="{FF2B5EF4-FFF2-40B4-BE49-F238E27FC236}">
                <a16:creationId xmlns:a16="http://schemas.microsoft.com/office/drawing/2014/main" id="{79FDD662-E332-AE4A-E169-4BBB2A2AE2DC}"/>
              </a:ext>
            </a:extLst>
          </p:cNvPr>
          <p:cNvSpPr txBox="1"/>
          <p:nvPr/>
        </p:nvSpPr>
        <p:spPr>
          <a:xfrm>
            <a:off x="10525594" y="3869961"/>
            <a:ext cx="805029" cy="400110"/>
          </a:xfrm>
          <a:prstGeom prst="rect">
            <a:avLst/>
          </a:prstGeom>
          <a:noFill/>
        </p:spPr>
        <p:txBody>
          <a:bodyPr wrap="none" rtlCol="0">
            <a:spAutoFit/>
          </a:bodyPr>
          <a:lstStyle/>
          <a:p>
            <a:r>
              <a:rPr lang="en-GB" sz="2000" dirty="0">
                <a:latin typeface="Century Gothic" panose="020B0502020202020204" pitchFamily="34" charset="0"/>
              </a:rPr>
              <a:t>8 cm</a:t>
            </a:r>
          </a:p>
        </p:txBody>
      </p:sp>
      <p:sp>
        <p:nvSpPr>
          <p:cNvPr id="9" name="TextBox 8">
            <a:extLst>
              <a:ext uri="{FF2B5EF4-FFF2-40B4-BE49-F238E27FC236}">
                <a16:creationId xmlns:a16="http://schemas.microsoft.com/office/drawing/2014/main" id="{E003DB6C-0383-63CA-E2B4-29CDFEC7160C}"/>
              </a:ext>
            </a:extLst>
          </p:cNvPr>
          <p:cNvSpPr txBox="1"/>
          <p:nvPr/>
        </p:nvSpPr>
        <p:spPr>
          <a:xfrm>
            <a:off x="8232098" y="2041161"/>
            <a:ext cx="947695" cy="400110"/>
          </a:xfrm>
          <a:prstGeom prst="rect">
            <a:avLst/>
          </a:prstGeom>
          <a:noFill/>
        </p:spPr>
        <p:txBody>
          <a:bodyPr wrap="none" rtlCol="0">
            <a:spAutoFit/>
          </a:bodyPr>
          <a:lstStyle/>
          <a:p>
            <a:r>
              <a:rPr lang="en-GB" sz="2000" dirty="0">
                <a:latin typeface="Century Gothic" panose="020B0502020202020204" pitchFamily="34" charset="0"/>
              </a:rPr>
              <a:t>30 cm</a:t>
            </a:r>
          </a:p>
        </p:txBody>
      </p:sp>
      <p:sp>
        <p:nvSpPr>
          <p:cNvPr id="10" name="TextBox 9">
            <a:extLst>
              <a:ext uri="{FF2B5EF4-FFF2-40B4-BE49-F238E27FC236}">
                <a16:creationId xmlns:a16="http://schemas.microsoft.com/office/drawing/2014/main" id="{2D8CA141-C168-97E9-E7F6-B401068230EE}"/>
              </a:ext>
            </a:extLst>
          </p:cNvPr>
          <p:cNvSpPr txBox="1"/>
          <p:nvPr/>
        </p:nvSpPr>
        <p:spPr>
          <a:xfrm>
            <a:off x="303792" y="1978454"/>
            <a:ext cx="6531723" cy="461665"/>
          </a:xfrm>
          <a:prstGeom prst="rect">
            <a:avLst/>
          </a:prstGeom>
          <a:noFill/>
        </p:spPr>
        <p:txBody>
          <a:bodyPr wrap="square">
            <a:spAutoFit/>
          </a:bodyPr>
          <a:lstStyle/>
          <a:p>
            <a:r>
              <a:rPr lang="en-US" sz="2400" i="1" dirty="0">
                <a:latin typeface="Century Gothic" panose="020B0502020202020204" pitchFamily="34" charset="0"/>
              </a:rPr>
              <a:t>What is the volume of this shape in cm</a:t>
            </a:r>
            <a:r>
              <a:rPr lang="en-US" sz="2400" i="1" baseline="30000" dirty="0">
                <a:latin typeface="Century Gothic" panose="020B0502020202020204" pitchFamily="34" charset="0"/>
              </a:rPr>
              <a:t>3</a:t>
            </a:r>
            <a:r>
              <a:rPr lang="en-US" sz="2400" i="1" dirty="0">
                <a:latin typeface="Century Gothic" panose="020B0502020202020204" pitchFamily="34" charset="0"/>
              </a:rPr>
              <a:t>?</a:t>
            </a:r>
            <a:endParaRPr lang="en-US" sz="2400" b="1" i="1" dirty="0">
              <a:latin typeface="Century Gothic" panose="020B0502020202020204" pitchFamily="34" charset="0"/>
            </a:endParaRPr>
          </a:p>
        </p:txBody>
      </p:sp>
      <p:sp>
        <p:nvSpPr>
          <p:cNvPr id="11" name="TextBox 10">
            <a:extLst>
              <a:ext uri="{FF2B5EF4-FFF2-40B4-BE49-F238E27FC236}">
                <a16:creationId xmlns:a16="http://schemas.microsoft.com/office/drawing/2014/main" id="{928D2503-9977-12B2-4E1C-3AEE2A3DE772}"/>
              </a:ext>
            </a:extLst>
          </p:cNvPr>
          <p:cNvSpPr txBox="1"/>
          <p:nvPr/>
        </p:nvSpPr>
        <p:spPr>
          <a:xfrm>
            <a:off x="321280" y="2445647"/>
            <a:ext cx="10898857"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30 x 10 x 8</a:t>
            </a:r>
          </a:p>
          <a:p>
            <a:r>
              <a:rPr lang="en-US" sz="2400" b="1" dirty="0">
                <a:solidFill>
                  <a:schemeClr val="accent1"/>
                </a:solidFill>
                <a:latin typeface="Century Gothic" panose="020B0502020202020204" pitchFamily="34" charset="0"/>
              </a:rPr>
              <a:t>= 2400 cm</a:t>
            </a:r>
            <a:r>
              <a:rPr lang="en-US" sz="2400" b="1" baseline="30000" dirty="0">
                <a:solidFill>
                  <a:schemeClr val="accent1"/>
                </a:solidFill>
                <a:latin typeface="Century Gothic" panose="020B0502020202020204" pitchFamily="34" charset="0"/>
              </a:rPr>
              <a:t>3</a:t>
            </a:r>
          </a:p>
        </p:txBody>
      </p:sp>
      <p:sp>
        <p:nvSpPr>
          <p:cNvPr id="12" name="TextBox 11">
            <a:extLst>
              <a:ext uri="{FF2B5EF4-FFF2-40B4-BE49-F238E27FC236}">
                <a16:creationId xmlns:a16="http://schemas.microsoft.com/office/drawing/2014/main" id="{652897AD-76AF-EB13-9BCF-4328933E0B23}"/>
              </a:ext>
            </a:extLst>
          </p:cNvPr>
          <p:cNvSpPr txBox="1"/>
          <p:nvPr/>
        </p:nvSpPr>
        <p:spPr>
          <a:xfrm>
            <a:off x="306290" y="3345057"/>
            <a:ext cx="6169461" cy="461665"/>
          </a:xfrm>
          <a:prstGeom prst="rect">
            <a:avLst/>
          </a:prstGeom>
          <a:noFill/>
        </p:spPr>
        <p:txBody>
          <a:bodyPr wrap="square">
            <a:spAutoFit/>
          </a:bodyPr>
          <a:lstStyle/>
          <a:p>
            <a:r>
              <a:rPr lang="en-US" sz="2400" i="1" dirty="0">
                <a:latin typeface="Century Gothic" panose="020B0502020202020204" pitchFamily="34" charset="0"/>
              </a:rPr>
              <a:t>What is the volume of this shape in m</a:t>
            </a:r>
            <a:r>
              <a:rPr lang="en-US" sz="2400" i="1" baseline="30000" dirty="0">
                <a:latin typeface="Century Gothic" panose="020B0502020202020204" pitchFamily="34" charset="0"/>
              </a:rPr>
              <a:t>3</a:t>
            </a:r>
            <a:r>
              <a:rPr lang="en-US" sz="2400" i="1" dirty="0">
                <a:latin typeface="Century Gothic" panose="020B0502020202020204" pitchFamily="34" charset="0"/>
              </a:rPr>
              <a:t>?</a:t>
            </a:r>
            <a:endParaRPr lang="en-US" sz="2400" b="1" i="1" dirty="0">
              <a:latin typeface="Century Gothic" panose="020B0502020202020204" pitchFamily="34" charset="0"/>
            </a:endParaRPr>
          </a:p>
        </p:txBody>
      </p:sp>
      <p:sp>
        <p:nvSpPr>
          <p:cNvPr id="13" name="TextBox 12">
            <a:extLst>
              <a:ext uri="{FF2B5EF4-FFF2-40B4-BE49-F238E27FC236}">
                <a16:creationId xmlns:a16="http://schemas.microsoft.com/office/drawing/2014/main" id="{CDF5C487-E3ED-4647-1835-AEEA8B396181}"/>
              </a:ext>
            </a:extLst>
          </p:cNvPr>
          <p:cNvSpPr txBox="1"/>
          <p:nvPr/>
        </p:nvSpPr>
        <p:spPr>
          <a:xfrm>
            <a:off x="323779" y="3812250"/>
            <a:ext cx="5507396"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Convert each length into m first</a:t>
            </a:r>
          </a:p>
          <a:p>
            <a:r>
              <a:rPr lang="en-US" sz="2400" b="1" dirty="0">
                <a:solidFill>
                  <a:schemeClr val="accent1"/>
                </a:solidFill>
                <a:latin typeface="Century Gothic" panose="020B0502020202020204" pitchFamily="34" charset="0"/>
              </a:rPr>
              <a:t>0.3 x 0.1 x 0.08</a:t>
            </a:r>
          </a:p>
          <a:p>
            <a:r>
              <a:rPr lang="en-US" sz="2400" b="1" dirty="0">
                <a:solidFill>
                  <a:schemeClr val="accent1"/>
                </a:solidFill>
                <a:latin typeface="Century Gothic" panose="020B0502020202020204" pitchFamily="34" charset="0"/>
              </a:rPr>
              <a:t>= 0.0024 m</a:t>
            </a:r>
            <a:r>
              <a:rPr lang="en-US" sz="2400" b="1" baseline="30000" dirty="0">
                <a:solidFill>
                  <a:schemeClr val="accent1"/>
                </a:solidFill>
                <a:latin typeface="Century Gothic" panose="020B0502020202020204" pitchFamily="34" charset="0"/>
              </a:rPr>
              <a:t>3</a:t>
            </a:r>
          </a:p>
        </p:txBody>
      </p:sp>
      <p:sp>
        <p:nvSpPr>
          <p:cNvPr id="14" name="TextBox 13">
            <a:extLst>
              <a:ext uri="{FF2B5EF4-FFF2-40B4-BE49-F238E27FC236}">
                <a16:creationId xmlns:a16="http://schemas.microsoft.com/office/drawing/2014/main" id="{3481AE9F-6BA3-A4BF-5C32-ACB18EFB502E}"/>
              </a:ext>
            </a:extLst>
          </p:cNvPr>
          <p:cNvSpPr txBox="1"/>
          <p:nvPr/>
        </p:nvSpPr>
        <p:spPr>
          <a:xfrm>
            <a:off x="323779" y="5161365"/>
            <a:ext cx="6381821" cy="1569660"/>
          </a:xfrm>
          <a:prstGeom prst="rect">
            <a:avLst/>
          </a:prstGeom>
          <a:noFill/>
        </p:spPr>
        <p:txBody>
          <a:bodyPr wrap="square">
            <a:spAutoFit/>
          </a:bodyPr>
          <a:lstStyle/>
          <a:p>
            <a:r>
              <a:rPr lang="en-US" sz="2400" dirty="0">
                <a:latin typeface="Century Gothic" panose="020B0502020202020204" pitchFamily="34" charset="0"/>
              </a:rPr>
              <a:t>2400/0.0024 = 1 000 000</a:t>
            </a:r>
          </a:p>
          <a:p>
            <a:endParaRPr lang="en-US" sz="2400" dirty="0">
              <a:latin typeface="Century Gothic" panose="020B0502020202020204" pitchFamily="34" charset="0"/>
            </a:endParaRPr>
          </a:p>
          <a:p>
            <a:r>
              <a:rPr lang="en-US" sz="2400" dirty="0">
                <a:latin typeface="Century Gothic" panose="020B0502020202020204" pitchFamily="34" charset="0"/>
              </a:rPr>
              <a:t>This factors in the conversion of the three quantities.</a:t>
            </a:r>
          </a:p>
        </p:txBody>
      </p:sp>
      <p:sp>
        <p:nvSpPr>
          <p:cNvPr id="15" name="TextBox 14">
            <a:extLst>
              <a:ext uri="{FF2B5EF4-FFF2-40B4-BE49-F238E27FC236}">
                <a16:creationId xmlns:a16="http://schemas.microsoft.com/office/drawing/2014/main" id="{A1E95BFD-9A1E-EEFC-370E-37C6AAC5C898}"/>
              </a:ext>
            </a:extLst>
          </p:cNvPr>
          <p:cNvSpPr txBox="1"/>
          <p:nvPr/>
        </p:nvSpPr>
        <p:spPr>
          <a:xfrm>
            <a:off x="8124668" y="5476407"/>
            <a:ext cx="779489" cy="400110"/>
          </a:xfrm>
          <a:prstGeom prst="rect">
            <a:avLst/>
          </a:prstGeom>
          <a:noFill/>
        </p:spPr>
        <p:txBody>
          <a:bodyPr wrap="square" rtlCol="0">
            <a:spAutoFit/>
          </a:bodyPr>
          <a:lstStyle/>
          <a:p>
            <a:r>
              <a:rPr lang="en-GB" sz="2000" dirty="0">
                <a:latin typeface="Century Gothic" panose="020B0502020202020204" pitchFamily="34" charset="0"/>
              </a:rPr>
              <a:t>cm</a:t>
            </a:r>
            <a:r>
              <a:rPr lang="en-GB" sz="2000" baseline="30000" dirty="0">
                <a:latin typeface="Century Gothic" panose="020B0502020202020204" pitchFamily="34" charset="0"/>
              </a:rPr>
              <a:t>3</a:t>
            </a:r>
          </a:p>
        </p:txBody>
      </p:sp>
      <p:sp>
        <p:nvSpPr>
          <p:cNvPr id="16" name="TextBox 15">
            <a:extLst>
              <a:ext uri="{FF2B5EF4-FFF2-40B4-BE49-F238E27FC236}">
                <a16:creationId xmlns:a16="http://schemas.microsoft.com/office/drawing/2014/main" id="{240458FF-D7DA-E7A7-F9ED-707E056854C1}"/>
              </a:ext>
            </a:extLst>
          </p:cNvPr>
          <p:cNvSpPr txBox="1"/>
          <p:nvPr/>
        </p:nvSpPr>
        <p:spPr>
          <a:xfrm>
            <a:off x="9401331" y="5448925"/>
            <a:ext cx="779489" cy="400110"/>
          </a:xfrm>
          <a:prstGeom prst="rect">
            <a:avLst/>
          </a:prstGeom>
          <a:noFill/>
        </p:spPr>
        <p:txBody>
          <a:bodyPr wrap="square" rtlCol="0">
            <a:spAutoFit/>
          </a:bodyPr>
          <a:lstStyle/>
          <a:p>
            <a:r>
              <a:rPr lang="en-GB" sz="2000" dirty="0">
                <a:latin typeface="Century Gothic" panose="020B0502020202020204" pitchFamily="34" charset="0"/>
              </a:rPr>
              <a:t>m</a:t>
            </a:r>
            <a:r>
              <a:rPr lang="en-GB" sz="2000" baseline="30000" dirty="0">
                <a:latin typeface="Century Gothic" panose="020B0502020202020204" pitchFamily="34" charset="0"/>
              </a:rPr>
              <a:t>3</a:t>
            </a:r>
          </a:p>
        </p:txBody>
      </p:sp>
      <p:sp>
        <p:nvSpPr>
          <p:cNvPr id="17" name="Circular Arrow 16">
            <a:extLst>
              <a:ext uri="{FF2B5EF4-FFF2-40B4-BE49-F238E27FC236}">
                <a16:creationId xmlns:a16="http://schemas.microsoft.com/office/drawing/2014/main" id="{5EDBD71E-205D-86EE-C939-1BB2AD03A7D7}"/>
              </a:ext>
            </a:extLst>
          </p:cNvPr>
          <p:cNvSpPr/>
          <p:nvPr/>
        </p:nvSpPr>
        <p:spPr>
          <a:xfrm>
            <a:off x="8619344" y="4916774"/>
            <a:ext cx="749508" cy="98935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Circular Arrow 17">
            <a:extLst>
              <a:ext uri="{FF2B5EF4-FFF2-40B4-BE49-F238E27FC236}">
                <a16:creationId xmlns:a16="http://schemas.microsoft.com/office/drawing/2014/main" id="{ABD9F3AB-2CBE-2DFA-1BE6-BDA25AF18C02}"/>
              </a:ext>
            </a:extLst>
          </p:cNvPr>
          <p:cNvSpPr/>
          <p:nvPr/>
        </p:nvSpPr>
        <p:spPr>
          <a:xfrm rot="10800000">
            <a:off x="8666812" y="5473909"/>
            <a:ext cx="749508" cy="989351"/>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3FD513A-29D6-B676-92D7-A1E4C5647C4B}"/>
                  </a:ext>
                </a:extLst>
              </p:cNvPr>
              <p:cNvSpPr txBox="1"/>
              <p:nvPr/>
            </p:nvSpPr>
            <p:spPr>
              <a:xfrm>
                <a:off x="8204617" y="4591986"/>
                <a:ext cx="1587294" cy="400110"/>
              </a:xfrm>
              <a:prstGeom prst="rect">
                <a:avLst/>
              </a:prstGeom>
              <a:noFill/>
            </p:spPr>
            <p:txBody>
              <a:bodyPr wrap="none" rtlCol="0">
                <a:spAutoFit/>
              </a:bodyPr>
              <a:lstStyle/>
              <a:p>
                <a14:m>
                  <m:oMath xmlns:m="http://schemas.openxmlformats.org/officeDocument/2006/math">
                    <m:r>
                      <a:rPr lang="en-GB" sz="2000" i="1" smtClean="0">
                        <a:latin typeface="Cambria Math" panose="02040503050406030204" pitchFamily="18" charset="0"/>
                        <a:ea typeface="Cambria Math" panose="02040503050406030204" pitchFamily="18" charset="0"/>
                      </a:rPr>
                      <m:t>÷</m:t>
                    </m:r>
                  </m:oMath>
                </a14:m>
                <a:r>
                  <a:rPr lang="en-GB" sz="2000" dirty="0">
                    <a:latin typeface="Century Gothic" panose="020B0502020202020204" pitchFamily="34" charset="0"/>
                  </a:rPr>
                  <a:t> 1 000 000</a:t>
                </a:r>
              </a:p>
            </p:txBody>
          </p:sp>
        </mc:Choice>
        <mc:Fallback xmlns="">
          <p:sp>
            <p:nvSpPr>
              <p:cNvPr id="19" name="TextBox 18">
                <a:extLst>
                  <a:ext uri="{FF2B5EF4-FFF2-40B4-BE49-F238E27FC236}">
                    <a16:creationId xmlns:a16="http://schemas.microsoft.com/office/drawing/2014/main" id="{A3FD513A-29D6-B676-92D7-A1E4C5647C4B}"/>
                  </a:ext>
                </a:extLst>
              </p:cNvPr>
              <p:cNvSpPr txBox="1">
                <a:spLocks noRot="1" noChangeAspect="1" noMove="1" noResize="1" noEditPoints="1" noAdjustHandles="1" noChangeArrowheads="1" noChangeShapeType="1" noTextEdit="1"/>
              </p:cNvSpPr>
              <p:nvPr/>
            </p:nvSpPr>
            <p:spPr>
              <a:xfrm>
                <a:off x="8204617" y="4591986"/>
                <a:ext cx="1587294" cy="400110"/>
              </a:xfrm>
              <a:prstGeom prst="rect">
                <a:avLst/>
              </a:prstGeom>
              <a:blipFill>
                <a:blip r:embed="rId3"/>
                <a:stretch>
                  <a:fillRect t="-6061" r="-3200" b="-24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2B9C20C-B927-DA8D-8C25-B548B1F7256C}"/>
                  </a:ext>
                </a:extLst>
              </p:cNvPr>
              <p:cNvSpPr txBox="1"/>
              <p:nvPr/>
            </p:nvSpPr>
            <p:spPr>
              <a:xfrm>
                <a:off x="8297057" y="6457890"/>
                <a:ext cx="1577676" cy="400110"/>
              </a:xfrm>
              <a:prstGeom prst="rect">
                <a:avLst/>
              </a:prstGeom>
              <a:noFill/>
            </p:spPr>
            <p:txBody>
              <a:bodyPr wrap="none" rtlCol="0">
                <a:spAutoFit/>
              </a:bodyPr>
              <a:lstStyle/>
              <a:p>
                <a14:m>
                  <m:oMath xmlns:m="http://schemas.openxmlformats.org/officeDocument/2006/math">
                    <m:r>
                      <a:rPr lang="en-GB" sz="2000" i="1" smtClean="0">
                        <a:latin typeface="Cambria Math" panose="02040503050406030204" pitchFamily="18" charset="0"/>
                        <a:ea typeface="Cambria Math" panose="02040503050406030204" pitchFamily="18" charset="0"/>
                      </a:rPr>
                      <m:t>×</m:t>
                    </m:r>
                  </m:oMath>
                </a14:m>
                <a:r>
                  <a:rPr lang="en-GB" sz="2000" dirty="0">
                    <a:latin typeface="Century Gothic" panose="020B0502020202020204" pitchFamily="34" charset="0"/>
                  </a:rPr>
                  <a:t> 1 000 000</a:t>
                </a:r>
              </a:p>
            </p:txBody>
          </p:sp>
        </mc:Choice>
        <mc:Fallback xmlns="">
          <p:sp>
            <p:nvSpPr>
              <p:cNvPr id="20" name="TextBox 19">
                <a:extLst>
                  <a:ext uri="{FF2B5EF4-FFF2-40B4-BE49-F238E27FC236}">
                    <a16:creationId xmlns:a16="http://schemas.microsoft.com/office/drawing/2014/main" id="{72B9C20C-B927-DA8D-8C25-B548B1F7256C}"/>
                  </a:ext>
                </a:extLst>
              </p:cNvPr>
              <p:cNvSpPr txBox="1">
                <a:spLocks noRot="1" noChangeAspect="1" noMove="1" noResize="1" noEditPoints="1" noAdjustHandles="1" noChangeArrowheads="1" noChangeShapeType="1" noTextEdit="1"/>
              </p:cNvSpPr>
              <p:nvPr/>
            </p:nvSpPr>
            <p:spPr>
              <a:xfrm>
                <a:off x="8297057" y="6457890"/>
                <a:ext cx="1577676" cy="400110"/>
              </a:xfrm>
              <a:prstGeom prst="rect">
                <a:avLst/>
              </a:prstGeom>
              <a:blipFill>
                <a:blip r:embed="rId4"/>
                <a:stretch>
                  <a:fillRect t="-9375" r="-3200" b="-28125"/>
                </a:stretch>
              </a:blipFill>
            </p:spPr>
            <p:txBody>
              <a:bodyPr/>
              <a:lstStyle/>
              <a:p>
                <a:r>
                  <a:rPr lang="en-GB">
                    <a:noFill/>
                  </a:rPr>
                  <a:t> </a:t>
                </a:r>
              </a:p>
            </p:txBody>
          </p:sp>
        </mc:Fallback>
      </mc:AlternateContent>
    </p:spTree>
    <p:extLst>
      <p:ext uri="{BB962C8B-B14F-4D97-AF65-F5344CB8AC3E}">
        <p14:creationId xmlns:p14="http://schemas.microsoft.com/office/powerpoint/2010/main" val="128191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p:bldP spid="11" grpId="0"/>
      <p:bldP spid="12" grpId="0"/>
      <p:bldP spid="13" grpId="0"/>
      <p:bldP spid="14" grpId="0"/>
      <p:bldP spid="15" grpId="0"/>
      <p:bldP spid="16" grpId="0"/>
      <p:bldP spid="17" grpId="0" animBg="1"/>
      <p:bldP spid="18" grpId="0" animBg="1"/>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2980914"/>
            <a:ext cx="6037432"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469914" y="-159681"/>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40730" y="1443137"/>
            <a:ext cx="3977932"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Density is a measure of how heavy something is</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167014" y="3924042"/>
            <a:ext cx="3194613"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Density is a measure of how closely packed particles are</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618271" y="4424267"/>
            <a:ext cx="3022810"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Density = mass x volume</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191752" y="1215068"/>
            <a:ext cx="3834837"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To calculate density, use the weight and volume of an object</a:t>
            </a:r>
          </a:p>
        </p:txBody>
      </p:sp>
    </p:spTree>
    <p:extLst>
      <p:ext uri="{BB962C8B-B14F-4D97-AF65-F5344CB8AC3E}">
        <p14:creationId xmlns:p14="http://schemas.microsoft.com/office/powerpoint/2010/main" val="170490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B9295-3F69-1CCD-3578-62F323B36CDE}"/>
              </a:ext>
            </a:extLst>
          </p:cNvPr>
          <p:cNvSpPr>
            <a:spLocks noGrp="1"/>
          </p:cNvSpPr>
          <p:nvPr>
            <p:ph type="title"/>
          </p:nvPr>
        </p:nvSpPr>
        <p:spPr/>
        <p:txBody>
          <a:bodyPr/>
          <a:lstStyle/>
          <a:p>
            <a:r>
              <a:rPr lang="en-GB" dirty="0">
                <a:latin typeface="Century Gothic" panose="020B0502020202020204" pitchFamily="34" charset="0"/>
              </a:rPr>
              <a:t>Comparing Density</a:t>
            </a:r>
          </a:p>
        </p:txBody>
      </p:sp>
      <p:sp>
        <p:nvSpPr>
          <p:cNvPr id="3" name="Cube 2">
            <a:extLst>
              <a:ext uri="{FF2B5EF4-FFF2-40B4-BE49-F238E27FC236}">
                <a16:creationId xmlns:a16="http://schemas.microsoft.com/office/drawing/2014/main" id="{E4776927-3961-2023-6D42-3F1B68D6DCA0}"/>
              </a:ext>
            </a:extLst>
          </p:cNvPr>
          <p:cNvSpPr/>
          <p:nvPr/>
        </p:nvSpPr>
        <p:spPr>
          <a:xfrm>
            <a:off x="7683490" y="1602799"/>
            <a:ext cx="1104900" cy="1104900"/>
          </a:xfrm>
          <a:prstGeom prst="cub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4" name="Cube 3">
            <a:extLst>
              <a:ext uri="{FF2B5EF4-FFF2-40B4-BE49-F238E27FC236}">
                <a16:creationId xmlns:a16="http://schemas.microsoft.com/office/drawing/2014/main" id="{8C550E4A-2F72-79D4-B272-4C4AD0B42E4C}"/>
              </a:ext>
            </a:extLst>
          </p:cNvPr>
          <p:cNvSpPr/>
          <p:nvPr/>
        </p:nvSpPr>
        <p:spPr>
          <a:xfrm>
            <a:off x="9080715" y="1296957"/>
            <a:ext cx="1485900" cy="1410742"/>
          </a:xfrm>
          <a:prstGeom prst="cub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5" name="Cube 4">
            <a:extLst>
              <a:ext uri="{FF2B5EF4-FFF2-40B4-BE49-F238E27FC236}">
                <a16:creationId xmlns:a16="http://schemas.microsoft.com/office/drawing/2014/main" id="{FD40F6E1-00B2-4F89-7119-EAD8FB23A3F4}"/>
              </a:ext>
            </a:extLst>
          </p:cNvPr>
          <p:cNvSpPr/>
          <p:nvPr/>
        </p:nvSpPr>
        <p:spPr>
          <a:xfrm>
            <a:off x="10810756" y="2023288"/>
            <a:ext cx="666750" cy="660113"/>
          </a:xfrm>
          <a:prstGeom prst="cube">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6" name="TextBox 5">
            <a:extLst>
              <a:ext uri="{FF2B5EF4-FFF2-40B4-BE49-F238E27FC236}">
                <a16:creationId xmlns:a16="http://schemas.microsoft.com/office/drawing/2014/main" id="{46F0D4F6-B1B7-91A4-11B3-43563BACF6A7}"/>
              </a:ext>
            </a:extLst>
          </p:cNvPr>
          <p:cNvSpPr txBox="1"/>
          <p:nvPr/>
        </p:nvSpPr>
        <p:spPr>
          <a:xfrm>
            <a:off x="7823648" y="2034007"/>
            <a:ext cx="412292" cy="461665"/>
          </a:xfrm>
          <a:prstGeom prst="rect">
            <a:avLst/>
          </a:prstGeom>
          <a:noFill/>
        </p:spPr>
        <p:txBody>
          <a:bodyPr wrap="square" rtlCol="0">
            <a:spAutoFit/>
          </a:bodyPr>
          <a:lstStyle/>
          <a:p>
            <a:r>
              <a:rPr lang="en-GB" sz="2400" b="1" dirty="0">
                <a:latin typeface="Century Gothic" panose="020B0502020202020204" pitchFamily="34" charset="0"/>
              </a:rPr>
              <a:t>A</a:t>
            </a:r>
          </a:p>
        </p:txBody>
      </p:sp>
      <p:sp>
        <p:nvSpPr>
          <p:cNvPr id="7" name="TextBox 6">
            <a:extLst>
              <a:ext uri="{FF2B5EF4-FFF2-40B4-BE49-F238E27FC236}">
                <a16:creationId xmlns:a16="http://schemas.microsoft.com/office/drawing/2014/main" id="{35523B23-BFAC-7904-D97F-94249BCBC88A}"/>
              </a:ext>
            </a:extLst>
          </p:cNvPr>
          <p:cNvSpPr txBox="1"/>
          <p:nvPr/>
        </p:nvSpPr>
        <p:spPr>
          <a:xfrm>
            <a:off x="9461065" y="1891679"/>
            <a:ext cx="362600" cy="461665"/>
          </a:xfrm>
          <a:prstGeom prst="rect">
            <a:avLst/>
          </a:prstGeom>
          <a:noFill/>
        </p:spPr>
        <p:txBody>
          <a:bodyPr wrap="square" rtlCol="0">
            <a:spAutoFit/>
          </a:bodyPr>
          <a:lstStyle/>
          <a:p>
            <a:r>
              <a:rPr lang="en-GB" sz="2400" b="1" dirty="0">
                <a:latin typeface="Century Gothic" panose="020B0502020202020204" pitchFamily="34" charset="0"/>
              </a:rPr>
              <a:t>B</a:t>
            </a:r>
          </a:p>
        </p:txBody>
      </p:sp>
      <p:sp>
        <p:nvSpPr>
          <p:cNvPr id="8" name="TextBox 7">
            <a:extLst>
              <a:ext uri="{FF2B5EF4-FFF2-40B4-BE49-F238E27FC236}">
                <a16:creationId xmlns:a16="http://schemas.microsoft.com/office/drawing/2014/main" id="{17C79E0C-D860-DA3C-5C5C-FA79D411186E}"/>
              </a:ext>
            </a:extLst>
          </p:cNvPr>
          <p:cNvSpPr txBox="1"/>
          <p:nvPr/>
        </p:nvSpPr>
        <p:spPr>
          <a:xfrm>
            <a:off x="10873885" y="2186376"/>
            <a:ext cx="425116" cy="461665"/>
          </a:xfrm>
          <a:prstGeom prst="rect">
            <a:avLst/>
          </a:prstGeom>
          <a:noFill/>
        </p:spPr>
        <p:txBody>
          <a:bodyPr wrap="square" rtlCol="0">
            <a:spAutoFit/>
          </a:bodyPr>
          <a:lstStyle/>
          <a:p>
            <a:r>
              <a:rPr lang="en-GB" sz="2400" b="1" dirty="0">
                <a:latin typeface="Century Gothic" panose="020B0502020202020204" pitchFamily="34" charset="0"/>
              </a:rPr>
              <a:t>C</a:t>
            </a:r>
          </a:p>
        </p:txBody>
      </p:sp>
      <p:sp>
        <p:nvSpPr>
          <p:cNvPr id="9" name="TextBox 8">
            <a:extLst>
              <a:ext uri="{FF2B5EF4-FFF2-40B4-BE49-F238E27FC236}">
                <a16:creationId xmlns:a16="http://schemas.microsoft.com/office/drawing/2014/main" id="{BB467D26-586C-7DA8-54C6-FE0674A6DD2E}"/>
              </a:ext>
            </a:extLst>
          </p:cNvPr>
          <p:cNvSpPr txBox="1"/>
          <p:nvPr/>
        </p:nvSpPr>
        <p:spPr>
          <a:xfrm>
            <a:off x="457201" y="1097280"/>
            <a:ext cx="7086600" cy="3785652"/>
          </a:xfrm>
          <a:prstGeom prst="rect">
            <a:avLst/>
          </a:prstGeom>
          <a:noFill/>
        </p:spPr>
        <p:txBody>
          <a:bodyPr wrap="square" rtlCol="0">
            <a:spAutoFit/>
          </a:bodyPr>
          <a:lstStyle/>
          <a:p>
            <a:r>
              <a:rPr lang="en-GB" sz="2400" dirty="0">
                <a:latin typeface="Century Gothic" panose="020B0502020202020204" pitchFamily="34" charset="0"/>
              </a:rPr>
              <a:t>These three cubes are made of </a:t>
            </a:r>
            <a:r>
              <a:rPr lang="en-GB" sz="2400" b="1" dirty="0">
                <a:latin typeface="Century Gothic" panose="020B0502020202020204" pitchFamily="34" charset="0"/>
              </a:rPr>
              <a:t>different materials</a:t>
            </a:r>
            <a:r>
              <a:rPr lang="en-GB" sz="2400" dirty="0">
                <a:latin typeface="Century Gothic" panose="020B0502020202020204" pitchFamily="34" charset="0"/>
              </a:rPr>
              <a:t>.</a:t>
            </a:r>
          </a:p>
          <a:p>
            <a:endParaRPr lang="en-GB" sz="2400" dirty="0">
              <a:latin typeface="Century Gothic" panose="020B0502020202020204" pitchFamily="34" charset="0"/>
            </a:endParaRPr>
          </a:p>
          <a:p>
            <a:r>
              <a:rPr lang="en-GB" sz="2400" dirty="0">
                <a:latin typeface="Century Gothic" panose="020B0502020202020204" pitchFamily="34" charset="0"/>
              </a:rPr>
              <a:t>They all have the </a:t>
            </a:r>
            <a:r>
              <a:rPr lang="en-GB" sz="2400" b="1" dirty="0">
                <a:latin typeface="Century Gothic" panose="020B0502020202020204" pitchFamily="34" charset="0"/>
              </a:rPr>
              <a:t>same mass</a:t>
            </a:r>
            <a:r>
              <a:rPr lang="en-GB" sz="2400" dirty="0">
                <a:latin typeface="Century Gothic" panose="020B0502020202020204" pitchFamily="34" charset="0"/>
              </a:rPr>
              <a:t>. </a:t>
            </a:r>
          </a:p>
          <a:p>
            <a:endParaRPr lang="en-GB" sz="2400" dirty="0">
              <a:latin typeface="Century Gothic" panose="020B0502020202020204" pitchFamily="34" charset="0"/>
            </a:endParaRPr>
          </a:p>
          <a:p>
            <a:r>
              <a:rPr lang="en-GB" sz="2400" i="1" dirty="0">
                <a:latin typeface="Century Gothic" panose="020B0502020202020204" pitchFamily="34" charset="0"/>
              </a:rPr>
              <a:t>What can be said about the density of these cubes?</a:t>
            </a:r>
          </a:p>
          <a:p>
            <a:endParaRPr lang="en-GB" sz="2400" i="1" dirty="0">
              <a:latin typeface="Century Gothic" panose="020B0502020202020204" pitchFamily="34" charset="0"/>
            </a:endParaRPr>
          </a:p>
          <a:p>
            <a:r>
              <a:rPr lang="en-GB" sz="2400" i="1" dirty="0">
                <a:latin typeface="Century Gothic" panose="020B0502020202020204" pitchFamily="34" charset="0"/>
              </a:rPr>
              <a:t>Describe a method you could use to calculate the density of each.</a:t>
            </a:r>
          </a:p>
        </p:txBody>
      </p:sp>
      <p:sp>
        <p:nvSpPr>
          <p:cNvPr id="10" name="TextBox 9">
            <a:extLst>
              <a:ext uri="{FF2B5EF4-FFF2-40B4-BE49-F238E27FC236}">
                <a16:creationId xmlns:a16="http://schemas.microsoft.com/office/drawing/2014/main" id="{A41711D9-ECE6-5A63-F3E6-908525D79979}"/>
              </a:ext>
            </a:extLst>
          </p:cNvPr>
          <p:cNvSpPr txBox="1"/>
          <p:nvPr/>
        </p:nvSpPr>
        <p:spPr>
          <a:xfrm>
            <a:off x="457200" y="5806440"/>
            <a:ext cx="10843033" cy="707886"/>
          </a:xfrm>
          <a:prstGeom prst="rect">
            <a:avLst/>
          </a:prstGeom>
          <a:noFill/>
        </p:spPr>
        <p:txBody>
          <a:bodyPr wrap="none" rtlCol="0">
            <a:spAutoFit/>
          </a:bodyPr>
          <a:lstStyle/>
          <a:p>
            <a:r>
              <a:rPr lang="en-GB" sz="2000" dirty="0">
                <a:latin typeface="Century Gothic" panose="020B0502020202020204" pitchFamily="34" charset="0"/>
              </a:rPr>
              <a:t>Stretch:</a:t>
            </a:r>
          </a:p>
          <a:p>
            <a:r>
              <a:rPr lang="en-GB" sz="2000" dirty="0">
                <a:latin typeface="Century Gothic" panose="020B0502020202020204" pitchFamily="34" charset="0"/>
              </a:rPr>
              <a:t>If all the cubes had the same density, what would you expect to note of their masses?</a:t>
            </a:r>
          </a:p>
        </p:txBody>
      </p:sp>
    </p:spTree>
    <p:extLst>
      <p:ext uri="{BB962C8B-B14F-4D97-AF65-F5344CB8AC3E}">
        <p14:creationId xmlns:p14="http://schemas.microsoft.com/office/powerpoint/2010/main" val="3399913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D38EB-8434-FF9A-6158-7819594259E1}"/>
              </a:ext>
            </a:extLst>
          </p:cNvPr>
          <p:cNvSpPr>
            <a:spLocks noGrp="1"/>
          </p:cNvSpPr>
          <p:nvPr>
            <p:ph type="title"/>
          </p:nvPr>
        </p:nvSpPr>
        <p:spPr/>
        <p:txBody>
          <a:bodyPr/>
          <a:lstStyle/>
          <a:p>
            <a:r>
              <a:rPr lang="en-GB" dirty="0">
                <a:latin typeface="Century Gothic" panose="020B0502020202020204" pitchFamily="34" charset="0"/>
              </a:rPr>
              <a:t>Density and the states of matter</a:t>
            </a:r>
          </a:p>
        </p:txBody>
      </p:sp>
      <p:sp>
        <p:nvSpPr>
          <p:cNvPr id="3" name="TextBox 2">
            <a:extLst>
              <a:ext uri="{FF2B5EF4-FFF2-40B4-BE49-F238E27FC236}">
                <a16:creationId xmlns:a16="http://schemas.microsoft.com/office/drawing/2014/main" id="{6FECDBDF-C847-6A5B-F474-C68F15096A4E}"/>
              </a:ext>
            </a:extLst>
          </p:cNvPr>
          <p:cNvSpPr txBox="1"/>
          <p:nvPr/>
        </p:nvSpPr>
        <p:spPr>
          <a:xfrm>
            <a:off x="457201" y="1097280"/>
            <a:ext cx="7086600" cy="4524315"/>
          </a:xfrm>
          <a:prstGeom prst="rect">
            <a:avLst/>
          </a:prstGeom>
          <a:noFill/>
        </p:spPr>
        <p:txBody>
          <a:bodyPr wrap="square" rtlCol="0">
            <a:spAutoFit/>
          </a:bodyPr>
          <a:lstStyle/>
          <a:p>
            <a:r>
              <a:rPr lang="en-GB" sz="2400" i="1" dirty="0">
                <a:latin typeface="Century Gothic" panose="020B0502020202020204" pitchFamily="34" charset="0"/>
              </a:rPr>
              <a:t>What happens to the density of a substance during a change of state?</a:t>
            </a:r>
          </a:p>
          <a:p>
            <a:endParaRPr lang="en-GB" sz="2400" dirty="0">
              <a:latin typeface="Century Gothic" panose="020B0502020202020204" pitchFamily="34" charset="0"/>
            </a:endParaRPr>
          </a:p>
          <a:p>
            <a:r>
              <a:rPr lang="en-GB" sz="2400" i="1" dirty="0">
                <a:latin typeface="Century Gothic" panose="020B0502020202020204" pitchFamily="34" charset="0"/>
              </a:rPr>
              <a:t>What happens to the density of a substance when it freezes?</a:t>
            </a:r>
          </a:p>
          <a:p>
            <a:endParaRPr lang="en-GB" sz="2400" i="1" dirty="0">
              <a:latin typeface="Century Gothic" panose="020B0502020202020204" pitchFamily="34" charset="0"/>
            </a:endParaRPr>
          </a:p>
          <a:p>
            <a:r>
              <a:rPr lang="en-GB" sz="2400" i="1" dirty="0">
                <a:latin typeface="Century Gothic" panose="020B0502020202020204" pitchFamily="34" charset="0"/>
              </a:rPr>
              <a:t>What happens to the density of a substance when it boils?</a:t>
            </a:r>
          </a:p>
          <a:p>
            <a:endParaRPr lang="en-GB" sz="2400" dirty="0">
              <a:latin typeface="Century Gothic" panose="020B0502020202020204" pitchFamily="34" charset="0"/>
            </a:endParaRPr>
          </a:p>
          <a:p>
            <a:r>
              <a:rPr lang="en-GB" sz="2400" i="1" dirty="0">
                <a:latin typeface="Century Gothic" panose="020B0502020202020204" pitchFamily="34" charset="0"/>
              </a:rPr>
              <a:t>Why?</a:t>
            </a:r>
          </a:p>
          <a:p>
            <a:endParaRPr lang="en-GB" sz="2400" i="1" dirty="0">
              <a:latin typeface="Century Gothic" panose="020B0502020202020204" pitchFamily="34" charset="0"/>
            </a:endParaRPr>
          </a:p>
          <a:p>
            <a:r>
              <a:rPr lang="en-GB" sz="2400" i="1" dirty="0">
                <a:latin typeface="Century Gothic" panose="020B0502020202020204" pitchFamily="34" charset="0"/>
              </a:rPr>
              <a:t>Are there any exceptions?</a:t>
            </a:r>
          </a:p>
        </p:txBody>
      </p:sp>
      <p:pic>
        <p:nvPicPr>
          <p:cNvPr id="2050" name="Picture 2" descr="Ice Cream, Dessert, Food, Snack">
            <a:extLst>
              <a:ext uri="{FF2B5EF4-FFF2-40B4-BE49-F238E27FC236}">
                <a16:creationId xmlns:a16="http://schemas.microsoft.com/office/drawing/2014/main" id="{939787B8-1540-E356-FFAF-9BD68799DC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44" t="9851" r="43789" b="9976"/>
          <a:stretch/>
        </p:blipFill>
        <p:spPr bwMode="auto">
          <a:xfrm>
            <a:off x="8854440" y="76200"/>
            <a:ext cx="2606040" cy="33070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ater Heater, Glass, Water, Blow, Gerärt">
            <a:extLst>
              <a:ext uri="{FF2B5EF4-FFF2-40B4-BE49-F238E27FC236}">
                <a16:creationId xmlns:a16="http://schemas.microsoft.com/office/drawing/2014/main" id="{5107E67C-3164-EC3D-00C0-0A8E476FE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9200" y="3480770"/>
            <a:ext cx="2606040" cy="33010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04349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271059" y="0"/>
            <a:ext cx="10620000" cy="720000"/>
          </a:xfrm>
        </p:spPr>
        <p:txBody>
          <a:bodyPr/>
          <a:lstStyle/>
          <a:p>
            <a:r>
              <a:rPr lang="en-US" sz="2600" b="1" dirty="0">
                <a:latin typeface="Century Gothic" panose="020B0502020202020204" pitchFamily="34" charset="0"/>
              </a:rPr>
              <a:t>Density column</a:t>
            </a:r>
          </a:p>
        </p:txBody>
      </p:sp>
      <p:sp>
        <p:nvSpPr>
          <p:cNvPr id="8" name="TextBox 7">
            <a:extLst>
              <a:ext uri="{FF2B5EF4-FFF2-40B4-BE49-F238E27FC236}">
                <a16:creationId xmlns:a16="http://schemas.microsoft.com/office/drawing/2014/main" id="{1F764C78-3DE1-44A0-B656-FB67A825BB1A}"/>
              </a:ext>
            </a:extLst>
          </p:cNvPr>
          <p:cNvSpPr txBox="1"/>
          <p:nvPr/>
        </p:nvSpPr>
        <p:spPr>
          <a:xfrm>
            <a:off x="164432" y="817008"/>
            <a:ext cx="8236618" cy="1938992"/>
          </a:xfrm>
          <a:prstGeom prst="rect">
            <a:avLst/>
          </a:prstGeom>
          <a:noFill/>
        </p:spPr>
        <p:txBody>
          <a:bodyPr wrap="square">
            <a:spAutoFit/>
          </a:bodyPr>
          <a:lstStyle/>
          <a:p>
            <a:r>
              <a:rPr lang="en-US" sz="2400" dirty="0">
                <a:latin typeface="Century Gothic" panose="020B0502020202020204" pitchFamily="34" charset="0"/>
              </a:rPr>
              <a:t>This image shows a density column. Different liquids are added to a test tube and then left to settle.</a:t>
            </a:r>
          </a:p>
          <a:p>
            <a:endParaRPr lang="en-US" sz="2400" dirty="0">
              <a:latin typeface="Century Gothic" panose="020B0502020202020204" pitchFamily="34" charset="0"/>
            </a:endParaRPr>
          </a:p>
          <a:p>
            <a:r>
              <a:rPr lang="en-US" sz="2400" dirty="0">
                <a:latin typeface="Century Gothic" panose="020B0502020202020204" pitchFamily="34" charset="0"/>
              </a:rPr>
              <a:t>After a period of time, the different substances form layers.</a:t>
            </a:r>
          </a:p>
        </p:txBody>
      </p:sp>
      <p:pic>
        <p:nvPicPr>
          <p:cNvPr id="3074" name="Picture 2">
            <a:extLst>
              <a:ext uri="{FF2B5EF4-FFF2-40B4-BE49-F238E27FC236}">
                <a16:creationId xmlns:a16="http://schemas.microsoft.com/office/drawing/2014/main" id="{E458D9F5-FBD8-AA40-E4F7-67951BBC2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82013" y="0"/>
            <a:ext cx="273208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5421908-FA2C-004F-BA7F-DC1609F33CCA}"/>
              </a:ext>
            </a:extLst>
          </p:cNvPr>
          <p:cNvSpPr txBox="1"/>
          <p:nvPr/>
        </p:nvSpPr>
        <p:spPr>
          <a:xfrm>
            <a:off x="167944" y="2721404"/>
            <a:ext cx="8271206" cy="830997"/>
          </a:xfrm>
          <a:prstGeom prst="rect">
            <a:avLst/>
          </a:prstGeom>
          <a:noFill/>
        </p:spPr>
        <p:txBody>
          <a:bodyPr wrap="square">
            <a:spAutoFit/>
          </a:bodyPr>
          <a:lstStyle/>
          <a:p>
            <a:r>
              <a:rPr lang="en-US" sz="2400" i="1" dirty="0">
                <a:latin typeface="Century Gothic" panose="020B0502020202020204" pitchFamily="34" charset="0"/>
              </a:rPr>
              <a:t>By which property have these substances been separated?</a:t>
            </a:r>
            <a:endParaRPr lang="en-US" sz="2400" b="1" i="1" dirty="0">
              <a:latin typeface="Century Gothic" panose="020B0502020202020204" pitchFamily="34" charset="0"/>
            </a:endParaRPr>
          </a:p>
        </p:txBody>
      </p:sp>
      <p:sp>
        <p:nvSpPr>
          <p:cNvPr id="4" name="TextBox 3">
            <a:extLst>
              <a:ext uri="{FF2B5EF4-FFF2-40B4-BE49-F238E27FC236}">
                <a16:creationId xmlns:a16="http://schemas.microsoft.com/office/drawing/2014/main" id="{984750E9-C9C3-11B8-422A-5804F6D66A00}"/>
              </a:ext>
            </a:extLst>
          </p:cNvPr>
          <p:cNvSpPr txBox="1"/>
          <p:nvPr/>
        </p:nvSpPr>
        <p:spPr>
          <a:xfrm>
            <a:off x="147332" y="3493397"/>
            <a:ext cx="82932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a:t>
            </a:r>
          </a:p>
        </p:txBody>
      </p:sp>
      <p:sp>
        <p:nvSpPr>
          <p:cNvPr id="5" name="TextBox 4">
            <a:extLst>
              <a:ext uri="{FF2B5EF4-FFF2-40B4-BE49-F238E27FC236}">
                <a16:creationId xmlns:a16="http://schemas.microsoft.com/office/drawing/2014/main" id="{23120FC0-057B-4E17-BF46-F5B3474BE9E3}"/>
              </a:ext>
            </a:extLst>
          </p:cNvPr>
          <p:cNvSpPr txBox="1"/>
          <p:nvPr/>
        </p:nvSpPr>
        <p:spPr>
          <a:xfrm>
            <a:off x="186994" y="3978704"/>
            <a:ext cx="8271206" cy="461665"/>
          </a:xfrm>
          <a:prstGeom prst="rect">
            <a:avLst/>
          </a:prstGeom>
          <a:noFill/>
        </p:spPr>
        <p:txBody>
          <a:bodyPr wrap="square">
            <a:spAutoFit/>
          </a:bodyPr>
          <a:lstStyle/>
          <a:p>
            <a:r>
              <a:rPr lang="en-US" sz="2400" i="1" dirty="0">
                <a:latin typeface="Century Gothic" panose="020B0502020202020204" pitchFamily="34" charset="0"/>
              </a:rPr>
              <a:t>Which liquid is the most dense? How do you know this?</a:t>
            </a:r>
            <a:endParaRPr lang="en-US" sz="2400" b="1" i="1" dirty="0">
              <a:latin typeface="Century Gothic" panose="020B0502020202020204" pitchFamily="34" charset="0"/>
            </a:endParaRPr>
          </a:p>
        </p:txBody>
      </p:sp>
      <p:sp>
        <p:nvSpPr>
          <p:cNvPr id="6" name="TextBox 5">
            <a:extLst>
              <a:ext uri="{FF2B5EF4-FFF2-40B4-BE49-F238E27FC236}">
                <a16:creationId xmlns:a16="http://schemas.microsoft.com/office/drawing/2014/main" id="{F20980A6-5F3F-D13F-DBB2-A07C39BBD415}"/>
              </a:ext>
            </a:extLst>
          </p:cNvPr>
          <p:cNvSpPr txBox="1"/>
          <p:nvPr/>
        </p:nvSpPr>
        <p:spPr>
          <a:xfrm>
            <a:off x="223532" y="4369697"/>
            <a:ext cx="82932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The blue liquid, as it is has settled at the bottom. </a:t>
            </a:r>
          </a:p>
        </p:txBody>
      </p:sp>
      <p:sp>
        <p:nvSpPr>
          <p:cNvPr id="7" name="TextBox 6">
            <a:extLst>
              <a:ext uri="{FF2B5EF4-FFF2-40B4-BE49-F238E27FC236}">
                <a16:creationId xmlns:a16="http://schemas.microsoft.com/office/drawing/2014/main" id="{45280081-9F3C-9FFB-721D-66604B7F6644}"/>
              </a:ext>
            </a:extLst>
          </p:cNvPr>
          <p:cNvSpPr txBox="1"/>
          <p:nvPr/>
        </p:nvSpPr>
        <p:spPr>
          <a:xfrm>
            <a:off x="206044" y="4786142"/>
            <a:ext cx="8271206" cy="830997"/>
          </a:xfrm>
          <a:prstGeom prst="rect">
            <a:avLst/>
          </a:prstGeom>
          <a:noFill/>
        </p:spPr>
        <p:txBody>
          <a:bodyPr wrap="square">
            <a:spAutoFit/>
          </a:bodyPr>
          <a:lstStyle/>
          <a:p>
            <a:r>
              <a:rPr lang="en-US" sz="2400" i="1" dirty="0">
                <a:latin typeface="Century Gothic" panose="020B0502020202020204" pitchFamily="34" charset="0"/>
              </a:rPr>
              <a:t>How would the particle arrangement differ between the red and blue liquids</a:t>
            </a:r>
            <a:endParaRPr lang="en-US" sz="2400" b="1" i="1" dirty="0">
              <a:latin typeface="Century Gothic" panose="020B0502020202020204" pitchFamily="34" charset="0"/>
            </a:endParaRPr>
          </a:p>
        </p:txBody>
      </p:sp>
      <p:sp>
        <p:nvSpPr>
          <p:cNvPr id="9" name="TextBox 8">
            <a:extLst>
              <a:ext uri="{FF2B5EF4-FFF2-40B4-BE49-F238E27FC236}">
                <a16:creationId xmlns:a16="http://schemas.microsoft.com/office/drawing/2014/main" id="{99370C75-95EB-CA97-B349-9516BF5BEEE4}"/>
              </a:ext>
            </a:extLst>
          </p:cNvPr>
          <p:cNvSpPr txBox="1"/>
          <p:nvPr/>
        </p:nvSpPr>
        <p:spPr>
          <a:xfrm>
            <a:off x="204482" y="5577185"/>
            <a:ext cx="8293239"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Both are liquids, so the particle diagrams would look similar, but there would be more particles per unit volume in the blue liquid. </a:t>
            </a: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046988"/>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density.</a:t>
            </a:r>
          </a:p>
          <a:p>
            <a:pPr marL="457200" indent="-457200">
              <a:buAutoNum type="arabicPeriod"/>
            </a:pPr>
            <a:r>
              <a:rPr lang="en-GB" sz="2400" dirty="0">
                <a:latin typeface="Century Gothic" panose="020B0502020202020204" pitchFamily="34" charset="0"/>
              </a:rPr>
              <a:t>Explain what density means in terms of particles.</a:t>
            </a:r>
          </a:p>
          <a:p>
            <a:pPr marL="457200" indent="-457200">
              <a:buAutoNum type="arabicPeriod"/>
            </a:pPr>
            <a:r>
              <a:rPr lang="en-GB" sz="2400" dirty="0">
                <a:latin typeface="Century Gothic" panose="020B0502020202020204" pitchFamily="34" charset="0"/>
              </a:rPr>
              <a:t>Identify the state of matter which has the greatest density.</a:t>
            </a:r>
          </a:p>
          <a:p>
            <a:pPr marL="457200" indent="-457200">
              <a:buAutoNum type="arabicPeriod"/>
            </a:pPr>
            <a:r>
              <a:rPr lang="en-GB" sz="2400" dirty="0">
                <a:latin typeface="Century Gothic" panose="020B0502020202020204" pitchFamily="34" charset="0"/>
              </a:rPr>
              <a:t>State the equation used to calculate density.</a:t>
            </a:r>
          </a:p>
          <a:p>
            <a:pPr marL="457200" indent="-457200">
              <a:buAutoNum type="arabicPeriod"/>
            </a:pPr>
            <a:r>
              <a:rPr lang="en-GB" sz="2400" dirty="0">
                <a:latin typeface="Century Gothic" panose="020B0502020202020204" pitchFamily="34" charset="0"/>
              </a:rPr>
              <a:t>State the SI unit for mass.</a:t>
            </a:r>
          </a:p>
          <a:p>
            <a:pPr marL="457200" indent="-457200">
              <a:buAutoNum type="arabicPeriod"/>
            </a:pPr>
            <a:r>
              <a:rPr lang="en-GB" sz="2400" dirty="0">
                <a:latin typeface="Century Gothic" panose="020B0502020202020204" pitchFamily="34" charset="0"/>
              </a:rPr>
              <a:t>State the SI unit for volume.</a:t>
            </a:r>
          </a:p>
          <a:p>
            <a:pPr marL="457200" indent="-457200">
              <a:buAutoNum type="arabicPeriod"/>
            </a:pPr>
            <a:r>
              <a:rPr lang="en-GB" sz="2400" dirty="0">
                <a:latin typeface="Century Gothic" panose="020B0502020202020204" pitchFamily="34" charset="0"/>
              </a:rPr>
              <a:t>State the equation used to calculate the volume of a regularly-shaped solid. </a:t>
            </a:r>
          </a:p>
        </p:txBody>
      </p:sp>
    </p:spTree>
    <p:extLst>
      <p:ext uri="{BB962C8B-B14F-4D97-AF65-F5344CB8AC3E}">
        <p14:creationId xmlns:p14="http://schemas.microsoft.com/office/powerpoint/2010/main" val="353383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2799934"/>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mass per unit volume.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Density is a measure of how closely packed particles are in a volume.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Solid</a:t>
                </a:r>
              </a:p>
              <a:p>
                <a:pPr marL="457200" indent="-457200">
                  <a:buAutoNum type="arabicPeriod"/>
                </a:pPr>
                <a14:m>
                  <m:oMath xmlns:m="http://schemas.openxmlformats.org/officeDocument/2006/math">
                    <m: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t>𝝆</m:t>
                    </m:r>
                    <m: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t>= </m:t>
                    </m:r>
                    <m:f>
                      <m:fPr>
                        <m:ctrlP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ctrlPr>
                      </m:fPr>
                      <m:num>
                        <m: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t>𝒎</m:t>
                        </m:r>
                      </m:num>
                      <m:den>
                        <m:r>
                          <a:rPr lang="en-GB" sz="2400" b="1" i="1" smtClean="0">
                            <a:solidFill>
                              <a:schemeClr val="accent2">
                                <a:lumMod val="60000"/>
                                <a:lumOff val="40000"/>
                              </a:schemeClr>
                            </a:solidFill>
                            <a:latin typeface="Cambria Math" panose="02040503050406030204" pitchFamily="18" charset="0"/>
                            <a:ea typeface="Cambria Math" panose="02040503050406030204" pitchFamily="18" charset="0"/>
                          </a:rPr>
                          <m:t>𝑽</m:t>
                        </m:r>
                      </m:den>
                    </m:f>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kg</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m</a:t>
                </a:r>
                <a:r>
                  <a:rPr lang="en-GB" sz="2400" b="1" baseline="30000" dirty="0">
                    <a:solidFill>
                      <a:schemeClr val="accent2">
                        <a:lumMod val="60000"/>
                        <a:lumOff val="40000"/>
                      </a:schemeClr>
                    </a:solidFill>
                    <a:latin typeface="Century Gothic" panose="020B0502020202020204" pitchFamily="34" charset="0"/>
                  </a:rPr>
                  <a:t>3</a:t>
                </a:r>
              </a:p>
              <a:p>
                <a:pPr marL="457200" indent="-457200">
                  <a:buAutoNum type="arabicPeriod"/>
                </a:pPr>
                <a14:m>
                  <m:oMath xmlns:m="http://schemas.openxmlformats.org/officeDocument/2006/math">
                    <m:r>
                      <a:rPr lang="en-GB" sz="2400" b="1" i="1" smtClean="0">
                        <a:solidFill>
                          <a:schemeClr val="accent2">
                            <a:lumMod val="60000"/>
                            <a:lumOff val="40000"/>
                          </a:schemeClr>
                        </a:solidFill>
                        <a:latin typeface="Cambria Math" panose="02040503050406030204" pitchFamily="18" charset="0"/>
                      </a:rPr>
                      <m:t>𝑽</m:t>
                    </m:r>
                    <m:r>
                      <a:rPr lang="en-GB" sz="2400" b="1" i="1" smtClean="0">
                        <a:solidFill>
                          <a:schemeClr val="accent2">
                            <a:lumMod val="60000"/>
                            <a:lumOff val="40000"/>
                          </a:schemeClr>
                        </a:solidFill>
                        <a:latin typeface="Cambria Math" panose="02040503050406030204" pitchFamily="18" charset="0"/>
                      </a:rPr>
                      <m:t>=</m:t>
                    </m:r>
                    <m:r>
                      <a:rPr lang="en-GB" sz="2400" b="1" i="1" smtClean="0">
                        <a:solidFill>
                          <a:schemeClr val="accent2">
                            <a:lumMod val="60000"/>
                            <a:lumOff val="40000"/>
                          </a:schemeClr>
                        </a:solidFill>
                        <a:latin typeface="Cambria Math" panose="02040503050406030204" pitchFamily="18" charset="0"/>
                      </a:rPr>
                      <m:t>𝒍𝒃𝒉</m:t>
                    </m:r>
                  </m:oMath>
                </a14:m>
                <a:endParaRPr lang="en-GB" sz="2400" b="1" dirty="0">
                  <a:solidFill>
                    <a:schemeClr val="accent2">
                      <a:lumMod val="60000"/>
                      <a:lumOff val="40000"/>
                    </a:schemeClr>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271058" y="917644"/>
                <a:ext cx="11311342" cy="2799934"/>
              </a:xfrm>
              <a:prstGeom prst="rect">
                <a:avLst/>
              </a:prstGeom>
              <a:blipFill>
                <a:blip r:embed="rId3"/>
                <a:stretch>
                  <a:fillRect l="-897" t="-1810" b="-3167"/>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333624"/>
            <a:ext cx="10784840"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Density</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Put the states of matter in order of increasing internal energy.</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In which state of matter are particles held most tightly together?</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Compare the arrangement of of particles in liquids and gases.</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Define internal energy.</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a piece of apparatus that can be used to measure the volume of a liquid.</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3" y="2034313"/>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Solid</a:t>
            </a:r>
            <a:r>
              <a:rPr lang="en-GB" sz="2400" b="1" i="0" u="none" strike="noStrike" cap="none" dirty="0">
                <a:solidFill>
                  <a:schemeClr val="accent1"/>
                </a:solidFill>
                <a:latin typeface="Century Gothic"/>
                <a:ea typeface="Century Gothic"/>
                <a:cs typeface="Century Gothic"/>
                <a:sym typeface="Wingdings" pitchFamily="2" charset="2"/>
              </a:rPr>
              <a:t></a:t>
            </a:r>
            <a:r>
              <a:rPr lang="en-GB" sz="2400" b="1" i="0" u="none" strike="noStrike" cap="none" dirty="0">
                <a:solidFill>
                  <a:schemeClr val="accent1"/>
                </a:solidFill>
                <a:latin typeface="Century Gothic"/>
                <a:ea typeface="Century Gothic"/>
                <a:cs typeface="Century Gothic"/>
                <a:sym typeface="Century Gothic"/>
              </a:rPr>
              <a:t> liquid</a:t>
            </a:r>
            <a:r>
              <a:rPr lang="en-GB" sz="2400" b="1" dirty="0">
                <a:solidFill>
                  <a:schemeClr val="accent1"/>
                </a:solidFill>
                <a:latin typeface="Century Gothic"/>
                <a:ea typeface="Century Gothic"/>
                <a:cs typeface="Century Gothic"/>
                <a:sym typeface="Century Gothic"/>
              </a:rPr>
              <a:t> </a:t>
            </a:r>
            <a:r>
              <a:rPr lang="en-GB" sz="2400" b="1" dirty="0">
                <a:solidFill>
                  <a:schemeClr val="accent1"/>
                </a:solidFill>
                <a:latin typeface="Century Gothic"/>
                <a:ea typeface="Century Gothic"/>
                <a:cs typeface="Century Gothic"/>
                <a:sym typeface="Wingdings" pitchFamily="2" charset="2"/>
              </a:rPr>
              <a:t> </a:t>
            </a:r>
            <a:r>
              <a:rPr lang="en-GB" sz="2400" b="1" i="0" u="none" strike="noStrike" cap="none" dirty="0">
                <a:solidFill>
                  <a:schemeClr val="accent1"/>
                </a:solidFill>
                <a:latin typeface="Century Gothic"/>
                <a:ea typeface="Century Gothic"/>
                <a:cs typeface="Century Gothic"/>
                <a:sym typeface="Century Gothic"/>
              </a:rPr>
              <a:t>gas</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55321" y="2749949"/>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Solid</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36407" y="3458765"/>
            <a:ext cx="10657243"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Particles in a liquid are held close together in an irregular arrangement but particles in a gas are spread randomly. </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49943" y="4906849"/>
            <a:ext cx="1063743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The sum of all the kinetic and potential energy of all the particles in a syste</a:t>
            </a:r>
            <a:r>
              <a:rPr lang="en-GB" sz="2400" b="1" dirty="0">
                <a:solidFill>
                  <a:schemeClr val="accent1"/>
                </a:solidFill>
                <a:latin typeface="Century Gothic"/>
                <a:ea typeface="Century Gothic"/>
                <a:cs typeface="Century Gothic"/>
                <a:sym typeface="Century Gothic"/>
              </a:rPr>
              <a:t>m. </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04224" y="6396376"/>
            <a:ext cx="884448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Measuring cylinder, pipette, beaker</a:t>
            </a:r>
            <a:endParaRPr sz="1400" b="1" i="0" u="none" strike="noStrike" cap="none" dirty="0">
              <a:solidFill>
                <a:schemeClr val="accent1"/>
              </a:solidFill>
              <a:latin typeface="Arial"/>
              <a:ea typeface="Arial"/>
              <a:cs typeface="Arial"/>
              <a:sym typeface="Arial"/>
            </a:endParaRPr>
          </a:p>
        </p:txBody>
      </p:sp>
      <p:pic>
        <p:nvPicPr>
          <p:cNvPr id="2" name="Picture 1">
            <a:extLst>
              <a:ext uri="{FF2B5EF4-FFF2-40B4-BE49-F238E27FC236}">
                <a16:creationId xmlns:a16="http://schemas.microsoft.com/office/drawing/2014/main" id="{CBE4BE14-DC00-345D-A0F5-383195EE0BA6}"/>
              </a:ext>
            </a:extLst>
          </p:cNvPr>
          <p:cNvPicPr>
            <a:picLocks noChangeAspect="1"/>
          </p:cNvPicPr>
          <p:nvPr/>
        </p:nvPicPr>
        <p:blipFill>
          <a:blip r:embed="rId3"/>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58588" y="0"/>
            <a:ext cx="10620375" cy="720725"/>
          </a:xfrm>
        </p:spPr>
        <p:txBody>
          <a:bodyPr>
            <a:normAutofit/>
          </a:bodyPr>
          <a:lstStyle/>
          <a:p>
            <a:r>
              <a:rPr lang="en-US" sz="2600" b="1" dirty="0">
                <a:latin typeface="Century Gothic" panose="020B0502020202020204" pitchFamily="34" charset="0"/>
              </a:rPr>
              <a:t>I: Calculating mass, volume and density</a:t>
            </a:r>
          </a:p>
        </p:txBody>
      </p:sp>
      <p:sp>
        <p:nvSpPr>
          <p:cNvPr id="8" name="TextBox 7">
            <a:extLst>
              <a:ext uri="{FF2B5EF4-FFF2-40B4-BE49-F238E27FC236}">
                <a16:creationId xmlns:a16="http://schemas.microsoft.com/office/drawing/2014/main" id="{1F764C78-3DE1-44A0-B656-FB67A825BB1A}"/>
              </a:ext>
            </a:extLst>
          </p:cNvPr>
          <p:cNvSpPr txBox="1"/>
          <p:nvPr/>
        </p:nvSpPr>
        <p:spPr>
          <a:xfrm>
            <a:off x="373746" y="1205689"/>
            <a:ext cx="6326312" cy="1569660"/>
          </a:xfrm>
          <a:prstGeom prst="rect">
            <a:avLst/>
          </a:prstGeom>
          <a:noFill/>
        </p:spPr>
        <p:txBody>
          <a:bodyPr wrap="square">
            <a:spAutoFit/>
          </a:bodyPr>
          <a:lstStyle/>
          <a:p>
            <a:r>
              <a:rPr lang="en-US" sz="2400" dirty="0">
                <a:latin typeface="Century Gothic" panose="020B0502020202020204" pitchFamily="34" charset="0"/>
              </a:rPr>
              <a:t>This block of steel has a mass of 23 550 g and a volume of 3000 cm</a:t>
            </a:r>
            <a:r>
              <a:rPr lang="en-US" sz="2400" baseline="30000" dirty="0">
                <a:latin typeface="Century Gothic" panose="020B0502020202020204" pitchFamily="34" charset="0"/>
              </a:rPr>
              <a:t>3</a:t>
            </a:r>
            <a:r>
              <a:rPr lang="en-US" sz="2400" dirty="0">
                <a:latin typeface="Century Gothic" panose="020B0502020202020204" pitchFamily="34" charset="0"/>
              </a:rPr>
              <a:t>. </a:t>
            </a:r>
          </a:p>
          <a:p>
            <a:endParaRPr lang="en-US" sz="2400" dirty="0">
              <a:latin typeface="Century Gothic" panose="020B0502020202020204" pitchFamily="34" charset="0"/>
            </a:endParaRPr>
          </a:p>
          <a:p>
            <a:r>
              <a:rPr lang="en-US" sz="2400" dirty="0">
                <a:latin typeface="Century Gothic" panose="020B0502020202020204" pitchFamily="34" charset="0"/>
              </a:rPr>
              <a:t>Calculate the density of the steel.</a:t>
            </a:r>
          </a:p>
        </p:txBody>
      </p:sp>
      <p:pic>
        <p:nvPicPr>
          <p:cNvPr id="1026" name="Picture 2" descr="Free Silver Bar vector and picture">
            <a:extLst>
              <a:ext uri="{FF2B5EF4-FFF2-40B4-BE49-F238E27FC236}">
                <a16:creationId xmlns:a16="http://schemas.microsoft.com/office/drawing/2014/main" id="{8CB63995-1802-0032-E25B-6C06D54242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2495" y="143435"/>
            <a:ext cx="2934446" cy="23796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4236C45-778A-200A-C0C0-8C95222482BE}"/>
              </a:ext>
            </a:extLst>
          </p:cNvPr>
          <p:cNvSpPr txBox="1"/>
          <p:nvPr/>
        </p:nvSpPr>
        <p:spPr>
          <a:xfrm>
            <a:off x="403286" y="2921807"/>
            <a:ext cx="4670738" cy="830997"/>
          </a:xfrm>
          <a:prstGeom prst="rect">
            <a:avLst/>
          </a:prstGeom>
          <a:noFill/>
        </p:spPr>
        <p:txBody>
          <a:bodyPr wrap="square">
            <a:spAutoFit/>
          </a:bodyPr>
          <a:lstStyle/>
          <a:p>
            <a:r>
              <a:rPr lang="en-US" sz="2400" i="1" dirty="0">
                <a:latin typeface="Century Gothic" panose="020B0502020202020204" pitchFamily="34" charset="0"/>
              </a:rPr>
              <a:t>What is the equation that links density, mass and volume?</a:t>
            </a:r>
            <a:endParaRPr lang="en-US" sz="2400" b="1" i="1" dirty="0">
              <a:latin typeface="Century Gothic" panose="020B0502020202020204" pitchFamily="34" charset="0"/>
            </a:endParaRPr>
          </a:p>
        </p:txBody>
      </p:sp>
      <p:sp>
        <p:nvSpPr>
          <p:cNvPr id="6" name="TextBox 5">
            <a:extLst>
              <a:ext uri="{FF2B5EF4-FFF2-40B4-BE49-F238E27FC236}">
                <a16:creationId xmlns:a16="http://schemas.microsoft.com/office/drawing/2014/main" id="{62313EF8-4770-3CFE-FE65-36FE584693A7}"/>
              </a:ext>
            </a:extLst>
          </p:cNvPr>
          <p:cNvSpPr txBox="1"/>
          <p:nvPr/>
        </p:nvSpPr>
        <p:spPr>
          <a:xfrm>
            <a:off x="402844" y="3855163"/>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a:t>
            </a:r>
            <a:r>
              <a:rPr lang="en-US" sz="2400" b="1" u="sng" dirty="0">
                <a:solidFill>
                  <a:schemeClr val="accent1"/>
                </a:solidFill>
                <a:latin typeface="Century Gothic" panose="020B0502020202020204" pitchFamily="34" charset="0"/>
              </a:rPr>
              <a:t>Mass</a:t>
            </a:r>
          </a:p>
          <a:p>
            <a:r>
              <a:rPr lang="en-US" sz="2400" b="1" dirty="0">
                <a:solidFill>
                  <a:schemeClr val="accent1"/>
                </a:solidFill>
                <a:latin typeface="Century Gothic" panose="020B0502020202020204" pitchFamily="34" charset="0"/>
              </a:rPr>
              <a:t>              Volume</a:t>
            </a:r>
          </a:p>
        </p:txBody>
      </p:sp>
      <p:sp>
        <p:nvSpPr>
          <p:cNvPr id="9" name="TextBox 8">
            <a:extLst>
              <a:ext uri="{FF2B5EF4-FFF2-40B4-BE49-F238E27FC236}">
                <a16:creationId xmlns:a16="http://schemas.microsoft.com/office/drawing/2014/main" id="{8BE598B7-3132-4C88-C762-E307CE11A990}"/>
              </a:ext>
            </a:extLst>
          </p:cNvPr>
          <p:cNvSpPr txBox="1"/>
          <p:nvPr/>
        </p:nvSpPr>
        <p:spPr>
          <a:xfrm>
            <a:off x="393879" y="4904034"/>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a:t>
            </a:r>
            <a:r>
              <a:rPr lang="en-US" sz="2400" b="1" u="sng" dirty="0">
                <a:solidFill>
                  <a:schemeClr val="accent1"/>
                </a:solidFill>
                <a:latin typeface="Century Gothic" panose="020B0502020202020204" pitchFamily="34" charset="0"/>
              </a:rPr>
              <a:t>23 550</a:t>
            </a:r>
          </a:p>
          <a:p>
            <a:r>
              <a:rPr lang="en-US" sz="2400" b="1" dirty="0">
                <a:solidFill>
                  <a:schemeClr val="accent1"/>
                </a:solidFill>
                <a:latin typeface="Century Gothic" panose="020B0502020202020204" pitchFamily="34" charset="0"/>
              </a:rPr>
              <a:t>                 3 000</a:t>
            </a:r>
          </a:p>
        </p:txBody>
      </p:sp>
      <p:sp>
        <p:nvSpPr>
          <p:cNvPr id="10" name="TextBox 9">
            <a:extLst>
              <a:ext uri="{FF2B5EF4-FFF2-40B4-BE49-F238E27FC236}">
                <a16:creationId xmlns:a16="http://schemas.microsoft.com/office/drawing/2014/main" id="{4A347B29-1A2A-37C5-53B4-B8F520B64224}"/>
              </a:ext>
            </a:extLst>
          </p:cNvPr>
          <p:cNvSpPr txBox="1"/>
          <p:nvPr/>
        </p:nvSpPr>
        <p:spPr>
          <a:xfrm>
            <a:off x="402843" y="5827399"/>
            <a:ext cx="22686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7.85 </a:t>
            </a:r>
          </a:p>
        </p:txBody>
      </p:sp>
      <p:sp>
        <p:nvSpPr>
          <p:cNvPr id="11" name="TextBox 10">
            <a:extLst>
              <a:ext uri="{FF2B5EF4-FFF2-40B4-BE49-F238E27FC236}">
                <a16:creationId xmlns:a16="http://schemas.microsoft.com/office/drawing/2014/main" id="{1E904805-4A98-33CD-5A43-CEDF66DEBF75}"/>
              </a:ext>
            </a:extLst>
          </p:cNvPr>
          <p:cNvSpPr txBox="1"/>
          <p:nvPr/>
        </p:nvSpPr>
        <p:spPr>
          <a:xfrm>
            <a:off x="2590233" y="5863257"/>
            <a:ext cx="121080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g/cm</a:t>
            </a:r>
            <a:r>
              <a:rPr lang="en-US" sz="2400" b="1" baseline="30000" dirty="0">
                <a:solidFill>
                  <a:schemeClr val="accent1"/>
                </a:solidFill>
                <a:latin typeface="Century Gothic" panose="020B0502020202020204" pitchFamily="34" charset="0"/>
              </a:rPr>
              <a:t>3</a:t>
            </a:r>
          </a:p>
        </p:txBody>
      </p:sp>
      <p:sp>
        <p:nvSpPr>
          <p:cNvPr id="12" name="TextBox 11">
            <a:extLst>
              <a:ext uri="{FF2B5EF4-FFF2-40B4-BE49-F238E27FC236}">
                <a16:creationId xmlns:a16="http://schemas.microsoft.com/office/drawing/2014/main" id="{AB330176-C33F-412D-A3D0-0A082E296276}"/>
              </a:ext>
            </a:extLst>
          </p:cNvPr>
          <p:cNvSpPr txBox="1"/>
          <p:nvPr/>
        </p:nvSpPr>
        <p:spPr>
          <a:xfrm>
            <a:off x="5988298" y="2608042"/>
            <a:ext cx="5450666" cy="1200329"/>
          </a:xfrm>
          <a:prstGeom prst="rect">
            <a:avLst/>
          </a:prstGeom>
          <a:noFill/>
        </p:spPr>
        <p:txBody>
          <a:bodyPr wrap="square">
            <a:spAutoFit/>
          </a:bodyPr>
          <a:lstStyle/>
          <a:p>
            <a:r>
              <a:rPr lang="en-US" sz="2400" i="1" dirty="0">
                <a:latin typeface="Century Gothic" panose="020B0502020202020204" pitchFamily="34" charset="0"/>
              </a:rPr>
              <a:t>Another block of the same type of steel has a mass of 14 130 g. </a:t>
            </a:r>
          </a:p>
          <a:p>
            <a:r>
              <a:rPr lang="en-US" sz="2400" i="1" dirty="0">
                <a:latin typeface="Century Gothic" panose="020B0502020202020204" pitchFamily="34" charset="0"/>
              </a:rPr>
              <a:t>Calculate its volume. </a:t>
            </a:r>
          </a:p>
        </p:txBody>
      </p:sp>
      <p:sp>
        <p:nvSpPr>
          <p:cNvPr id="13" name="TextBox 12">
            <a:extLst>
              <a:ext uri="{FF2B5EF4-FFF2-40B4-BE49-F238E27FC236}">
                <a16:creationId xmlns:a16="http://schemas.microsoft.com/office/drawing/2014/main" id="{322B3049-FBE0-EDFD-CCEB-5B43CC0D9B59}"/>
              </a:ext>
            </a:extLst>
          </p:cNvPr>
          <p:cNvSpPr txBox="1"/>
          <p:nvPr/>
        </p:nvSpPr>
        <p:spPr>
          <a:xfrm>
            <a:off x="5987855" y="3756551"/>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a:t>
            </a:r>
            <a:r>
              <a:rPr lang="en-US" sz="2400" b="1" u="sng" dirty="0">
                <a:solidFill>
                  <a:schemeClr val="accent1"/>
                </a:solidFill>
                <a:latin typeface="Century Gothic" panose="020B0502020202020204" pitchFamily="34" charset="0"/>
              </a:rPr>
              <a:t>Mass</a:t>
            </a:r>
          </a:p>
          <a:p>
            <a:r>
              <a:rPr lang="en-US" sz="2400" b="1" dirty="0">
                <a:solidFill>
                  <a:schemeClr val="accent1"/>
                </a:solidFill>
                <a:latin typeface="Century Gothic" panose="020B0502020202020204" pitchFamily="34" charset="0"/>
              </a:rPr>
              <a:t>              Volume</a:t>
            </a:r>
          </a:p>
        </p:txBody>
      </p:sp>
      <p:sp>
        <p:nvSpPr>
          <p:cNvPr id="14" name="TextBox 13">
            <a:extLst>
              <a:ext uri="{FF2B5EF4-FFF2-40B4-BE49-F238E27FC236}">
                <a16:creationId xmlns:a16="http://schemas.microsoft.com/office/drawing/2014/main" id="{86E559DF-8FB5-6CAB-6F2A-41DAC84FEB8C}"/>
              </a:ext>
            </a:extLst>
          </p:cNvPr>
          <p:cNvSpPr txBox="1"/>
          <p:nvPr/>
        </p:nvSpPr>
        <p:spPr>
          <a:xfrm>
            <a:off x="6014749" y="4590270"/>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7.85 = </a:t>
            </a:r>
            <a:r>
              <a:rPr lang="en-US" sz="2400" b="1" u="sng" dirty="0">
                <a:solidFill>
                  <a:schemeClr val="accent1"/>
                </a:solidFill>
                <a:latin typeface="Century Gothic" panose="020B0502020202020204" pitchFamily="34" charset="0"/>
              </a:rPr>
              <a:t>14 130</a:t>
            </a:r>
          </a:p>
          <a:p>
            <a:r>
              <a:rPr lang="en-US" sz="2400" b="1" dirty="0">
                <a:solidFill>
                  <a:schemeClr val="accent1"/>
                </a:solidFill>
                <a:latin typeface="Century Gothic" panose="020B0502020202020204" pitchFamily="34" charset="0"/>
              </a:rPr>
              <a:t>           Volume</a:t>
            </a:r>
          </a:p>
        </p:txBody>
      </p:sp>
      <p:sp>
        <p:nvSpPr>
          <p:cNvPr id="17" name="TextBox 16">
            <a:extLst>
              <a:ext uri="{FF2B5EF4-FFF2-40B4-BE49-F238E27FC236}">
                <a16:creationId xmlns:a16="http://schemas.microsoft.com/office/drawing/2014/main" id="{37F2473E-51B4-A8B0-BA18-21F868137955}"/>
              </a:ext>
            </a:extLst>
          </p:cNvPr>
          <p:cNvSpPr txBox="1"/>
          <p:nvPr/>
        </p:nvSpPr>
        <p:spPr>
          <a:xfrm>
            <a:off x="6023715" y="5388128"/>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Volume = </a:t>
            </a:r>
            <a:r>
              <a:rPr lang="en-US" sz="2400" b="1" u="sng" dirty="0">
                <a:solidFill>
                  <a:schemeClr val="accent1"/>
                </a:solidFill>
                <a:latin typeface="Century Gothic" panose="020B0502020202020204" pitchFamily="34" charset="0"/>
              </a:rPr>
              <a:t>14 130</a:t>
            </a:r>
          </a:p>
          <a:p>
            <a:r>
              <a:rPr lang="en-US" sz="2400" b="1" dirty="0">
                <a:solidFill>
                  <a:schemeClr val="accent1"/>
                </a:solidFill>
                <a:latin typeface="Century Gothic" panose="020B0502020202020204" pitchFamily="34" charset="0"/>
              </a:rPr>
              <a:t>                    7.85</a:t>
            </a:r>
          </a:p>
        </p:txBody>
      </p:sp>
      <p:sp>
        <p:nvSpPr>
          <p:cNvPr id="18" name="TextBox 17">
            <a:extLst>
              <a:ext uri="{FF2B5EF4-FFF2-40B4-BE49-F238E27FC236}">
                <a16:creationId xmlns:a16="http://schemas.microsoft.com/office/drawing/2014/main" id="{B66AB705-C5E7-91BD-E28F-17EF64410683}"/>
              </a:ext>
            </a:extLst>
          </p:cNvPr>
          <p:cNvSpPr txBox="1"/>
          <p:nvPr/>
        </p:nvSpPr>
        <p:spPr>
          <a:xfrm>
            <a:off x="5996820" y="6311494"/>
            <a:ext cx="25734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Volume = 1 800 </a:t>
            </a:r>
          </a:p>
        </p:txBody>
      </p:sp>
      <p:sp>
        <p:nvSpPr>
          <p:cNvPr id="19" name="TextBox 18">
            <a:extLst>
              <a:ext uri="{FF2B5EF4-FFF2-40B4-BE49-F238E27FC236}">
                <a16:creationId xmlns:a16="http://schemas.microsoft.com/office/drawing/2014/main" id="{1A56623C-7F6F-A778-E3CE-7232F6A87977}"/>
              </a:ext>
            </a:extLst>
          </p:cNvPr>
          <p:cNvSpPr txBox="1"/>
          <p:nvPr/>
        </p:nvSpPr>
        <p:spPr>
          <a:xfrm>
            <a:off x="8372468" y="6315654"/>
            <a:ext cx="121080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cm</a:t>
            </a:r>
            <a:r>
              <a:rPr lang="en-US" sz="2400" b="1" baseline="30000" dirty="0">
                <a:solidFill>
                  <a:schemeClr val="accent1"/>
                </a:solidFill>
                <a:latin typeface="Century Gothic" panose="020B0502020202020204" pitchFamily="34" charset="0"/>
              </a:rPr>
              <a:t>3</a:t>
            </a:r>
          </a:p>
        </p:txBody>
      </p:sp>
    </p:spTree>
    <p:extLst>
      <p:ext uri="{BB962C8B-B14F-4D97-AF65-F5344CB8AC3E}">
        <p14:creationId xmlns:p14="http://schemas.microsoft.com/office/powerpoint/2010/main" val="3681556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0" grpId="0"/>
      <p:bldP spid="11" grpId="0"/>
      <p:bldP spid="12" grpId="0"/>
      <p:bldP spid="13" grpId="0"/>
      <p:bldP spid="14" grpId="0"/>
      <p:bldP spid="17" grpId="0"/>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58588" y="0"/>
            <a:ext cx="10620375" cy="720725"/>
          </a:xfrm>
        </p:spPr>
        <p:txBody>
          <a:bodyPr>
            <a:normAutofit/>
          </a:bodyPr>
          <a:lstStyle/>
          <a:p>
            <a:r>
              <a:rPr lang="en-US" sz="2600" b="1" dirty="0">
                <a:latin typeface="Century Gothic" panose="020B0502020202020204" pitchFamily="34" charset="0"/>
              </a:rPr>
              <a:t>We: Calculating mass, volume and density</a:t>
            </a:r>
          </a:p>
        </p:txBody>
      </p:sp>
      <p:sp>
        <p:nvSpPr>
          <p:cNvPr id="8" name="TextBox 7">
            <a:extLst>
              <a:ext uri="{FF2B5EF4-FFF2-40B4-BE49-F238E27FC236}">
                <a16:creationId xmlns:a16="http://schemas.microsoft.com/office/drawing/2014/main" id="{1F764C78-3DE1-44A0-B656-FB67A825BB1A}"/>
              </a:ext>
            </a:extLst>
          </p:cNvPr>
          <p:cNvSpPr txBox="1"/>
          <p:nvPr/>
        </p:nvSpPr>
        <p:spPr>
          <a:xfrm>
            <a:off x="355817" y="865030"/>
            <a:ext cx="6326312" cy="1569660"/>
          </a:xfrm>
          <a:prstGeom prst="rect">
            <a:avLst/>
          </a:prstGeom>
          <a:noFill/>
        </p:spPr>
        <p:txBody>
          <a:bodyPr wrap="square">
            <a:spAutoFit/>
          </a:bodyPr>
          <a:lstStyle/>
          <a:p>
            <a:r>
              <a:rPr lang="en-US" sz="2400" dirty="0">
                <a:latin typeface="Century Gothic" panose="020B0502020202020204" pitchFamily="34" charset="0"/>
              </a:rPr>
              <a:t>This snooker ball has a mass of 160 g and a volume of 92 cm</a:t>
            </a:r>
            <a:r>
              <a:rPr lang="en-US" sz="2400" baseline="30000" dirty="0">
                <a:latin typeface="Century Gothic" panose="020B0502020202020204" pitchFamily="34" charset="0"/>
              </a:rPr>
              <a:t>3</a:t>
            </a:r>
            <a:r>
              <a:rPr lang="en-US" sz="2400" dirty="0">
                <a:latin typeface="Century Gothic" panose="020B0502020202020204" pitchFamily="34" charset="0"/>
              </a:rPr>
              <a:t>. </a:t>
            </a:r>
          </a:p>
          <a:p>
            <a:endParaRPr lang="en-US" sz="2400" dirty="0">
              <a:latin typeface="Century Gothic" panose="020B0502020202020204" pitchFamily="34" charset="0"/>
            </a:endParaRPr>
          </a:p>
          <a:p>
            <a:r>
              <a:rPr lang="en-US" sz="2400" dirty="0">
                <a:latin typeface="Century Gothic" panose="020B0502020202020204" pitchFamily="34" charset="0"/>
              </a:rPr>
              <a:t>Calculate the density of the ball.</a:t>
            </a:r>
          </a:p>
        </p:txBody>
      </p:sp>
      <p:sp>
        <p:nvSpPr>
          <p:cNvPr id="3" name="TextBox 2">
            <a:extLst>
              <a:ext uri="{FF2B5EF4-FFF2-40B4-BE49-F238E27FC236}">
                <a16:creationId xmlns:a16="http://schemas.microsoft.com/office/drawing/2014/main" id="{34236C45-778A-200A-C0C0-8C95222482BE}"/>
              </a:ext>
            </a:extLst>
          </p:cNvPr>
          <p:cNvSpPr txBox="1"/>
          <p:nvPr/>
        </p:nvSpPr>
        <p:spPr>
          <a:xfrm>
            <a:off x="403286" y="2921807"/>
            <a:ext cx="4670738" cy="830997"/>
          </a:xfrm>
          <a:prstGeom prst="rect">
            <a:avLst/>
          </a:prstGeom>
          <a:noFill/>
        </p:spPr>
        <p:txBody>
          <a:bodyPr wrap="square">
            <a:spAutoFit/>
          </a:bodyPr>
          <a:lstStyle/>
          <a:p>
            <a:r>
              <a:rPr lang="en-US" sz="2400" i="1" dirty="0">
                <a:latin typeface="Century Gothic" panose="020B0502020202020204" pitchFamily="34" charset="0"/>
              </a:rPr>
              <a:t>What is the equation that links density, mass and volume?</a:t>
            </a:r>
            <a:endParaRPr lang="en-US" sz="2400" b="1" i="1" dirty="0">
              <a:latin typeface="Century Gothic" panose="020B0502020202020204" pitchFamily="34" charset="0"/>
            </a:endParaRPr>
          </a:p>
        </p:txBody>
      </p:sp>
      <p:sp>
        <p:nvSpPr>
          <p:cNvPr id="6" name="TextBox 5">
            <a:extLst>
              <a:ext uri="{FF2B5EF4-FFF2-40B4-BE49-F238E27FC236}">
                <a16:creationId xmlns:a16="http://schemas.microsoft.com/office/drawing/2014/main" id="{62313EF8-4770-3CFE-FE65-36FE584693A7}"/>
              </a:ext>
            </a:extLst>
          </p:cNvPr>
          <p:cNvSpPr txBox="1"/>
          <p:nvPr/>
        </p:nvSpPr>
        <p:spPr>
          <a:xfrm>
            <a:off x="402844" y="3855163"/>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a:t>
            </a:r>
            <a:r>
              <a:rPr lang="en-US" sz="2400" b="1" u="sng" dirty="0">
                <a:solidFill>
                  <a:schemeClr val="accent1"/>
                </a:solidFill>
                <a:latin typeface="Century Gothic" panose="020B0502020202020204" pitchFamily="34" charset="0"/>
              </a:rPr>
              <a:t>Mass</a:t>
            </a:r>
          </a:p>
          <a:p>
            <a:r>
              <a:rPr lang="en-US" sz="2400" b="1" dirty="0">
                <a:solidFill>
                  <a:schemeClr val="accent1"/>
                </a:solidFill>
                <a:latin typeface="Century Gothic" panose="020B0502020202020204" pitchFamily="34" charset="0"/>
              </a:rPr>
              <a:t>              Volume</a:t>
            </a:r>
          </a:p>
        </p:txBody>
      </p:sp>
      <p:sp>
        <p:nvSpPr>
          <p:cNvPr id="9" name="TextBox 8">
            <a:extLst>
              <a:ext uri="{FF2B5EF4-FFF2-40B4-BE49-F238E27FC236}">
                <a16:creationId xmlns:a16="http://schemas.microsoft.com/office/drawing/2014/main" id="{8BE598B7-3132-4C88-C762-E307CE11A990}"/>
              </a:ext>
            </a:extLst>
          </p:cNvPr>
          <p:cNvSpPr txBox="1"/>
          <p:nvPr/>
        </p:nvSpPr>
        <p:spPr>
          <a:xfrm>
            <a:off x="393879" y="4904034"/>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a:t>
            </a:r>
            <a:r>
              <a:rPr lang="en-US" sz="2400" b="1" u="sng" dirty="0">
                <a:solidFill>
                  <a:schemeClr val="accent1"/>
                </a:solidFill>
                <a:latin typeface="Century Gothic" panose="020B0502020202020204" pitchFamily="34" charset="0"/>
              </a:rPr>
              <a:t>160</a:t>
            </a:r>
          </a:p>
          <a:p>
            <a:r>
              <a:rPr lang="en-US" sz="2400" b="1" dirty="0">
                <a:solidFill>
                  <a:schemeClr val="accent1"/>
                </a:solidFill>
                <a:latin typeface="Century Gothic" panose="020B0502020202020204" pitchFamily="34" charset="0"/>
              </a:rPr>
              <a:t>                  92</a:t>
            </a:r>
          </a:p>
        </p:txBody>
      </p:sp>
      <p:sp>
        <p:nvSpPr>
          <p:cNvPr id="10" name="TextBox 9">
            <a:extLst>
              <a:ext uri="{FF2B5EF4-FFF2-40B4-BE49-F238E27FC236}">
                <a16:creationId xmlns:a16="http://schemas.microsoft.com/office/drawing/2014/main" id="{4A347B29-1A2A-37C5-53B4-B8F520B64224}"/>
              </a:ext>
            </a:extLst>
          </p:cNvPr>
          <p:cNvSpPr txBox="1"/>
          <p:nvPr/>
        </p:nvSpPr>
        <p:spPr>
          <a:xfrm>
            <a:off x="402843" y="5827399"/>
            <a:ext cx="22686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1.74</a:t>
            </a:r>
          </a:p>
        </p:txBody>
      </p:sp>
      <p:sp>
        <p:nvSpPr>
          <p:cNvPr id="11" name="TextBox 10">
            <a:extLst>
              <a:ext uri="{FF2B5EF4-FFF2-40B4-BE49-F238E27FC236}">
                <a16:creationId xmlns:a16="http://schemas.microsoft.com/office/drawing/2014/main" id="{1E904805-4A98-33CD-5A43-CEDF66DEBF75}"/>
              </a:ext>
            </a:extLst>
          </p:cNvPr>
          <p:cNvSpPr txBox="1"/>
          <p:nvPr/>
        </p:nvSpPr>
        <p:spPr>
          <a:xfrm>
            <a:off x="2590233" y="5863257"/>
            <a:ext cx="121080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g/cm</a:t>
            </a:r>
            <a:r>
              <a:rPr lang="en-US" sz="2400" b="1" baseline="30000" dirty="0">
                <a:solidFill>
                  <a:schemeClr val="accent1"/>
                </a:solidFill>
                <a:latin typeface="Century Gothic" panose="020B0502020202020204" pitchFamily="34" charset="0"/>
              </a:rPr>
              <a:t>3</a:t>
            </a:r>
          </a:p>
        </p:txBody>
      </p:sp>
      <p:sp>
        <p:nvSpPr>
          <p:cNvPr id="12" name="TextBox 11">
            <a:extLst>
              <a:ext uri="{FF2B5EF4-FFF2-40B4-BE49-F238E27FC236}">
                <a16:creationId xmlns:a16="http://schemas.microsoft.com/office/drawing/2014/main" id="{AB330176-C33F-412D-A3D0-0A082E296276}"/>
              </a:ext>
            </a:extLst>
          </p:cNvPr>
          <p:cNvSpPr txBox="1"/>
          <p:nvPr/>
        </p:nvSpPr>
        <p:spPr>
          <a:xfrm>
            <a:off x="6006228" y="2213595"/>
            <a:ext cx="5450666" cy="1569660"/>
          </a:xfrm>
          <a:prstGeom prst="rect">
            <a:avLst/>
          </a:prstGeom>
          <a:noFill/>
        </p:spPr>
        <p:txBody>
          <a:bodyPr wrap="square">
            <a:spAutoFit/>
          </a:bodyPr>
          <a:lstStyle/>
          <a:p>
            <a:r>
              <a:rPr lang="en-US" sz="2400" i="1" dirty="0">
                <a:latin typeface="Century Gothic" panose="020B0502020202020204" pitchFamily="34" charset="0"/>
              </a:rPr>
              <a:t>A different manufacturer makes snooker balls with the same density. </a:t>
            </a:r>
          </a:p>
          <a:p>
            <a:r>
              <a:rPr lang="en-US" sz="2400" i="1" dirty="0">
                <a:latin typeface="Century Gothic" panose="020B0502020202020204" pitchFamily="34" charset="0"/>
              </a:rPr>
              <a:t>Calculate the mass of a ball that has a volume of 98 cm</a:t>
            </a:r>
            <a:r>
              <a:rPr lang="en-US" sz="2400" i="1" baseline="30000" dirty="0">
                <a:latin typeface="Century Gothic" panose="020B0502020202020204" pitchFamily="34" charset="0"/>
              </a:rPr>
              <a:t>3</a:t>
            </a:r>
            <a:r>
              <a:rPr lang="en-US" sz="2400" i="1" dirty="0">
                <a:latin typeface="Century Gothic" panose="020B0502020202020204" pitchFamily="34" charset="0"/>
              </a:rPr>
              <a:t>. </a:t>
            </a:r>
          </a:p>
        </p:txBody>
      </p:sp>
      <p:sp>
        <p:nvSpPr>
          <p:cNvPr id="13" name="TextBox 12">
            <a:extLst>
              <a:ext uri="{FF2B5EF4-FFF2-40B4-BE49-F238E27FC236}">
                <a16:creationId xmlns:a16="http://schemas.microsoft.com/office/drawing/2014/main" id="{322B3049-FBE0-EDFD-CCEB-5B43CC0D9B59}"/>
              </a:ext>
            </a:extLst>
          </p:cNvPr>
          <p:cNvSpPr txBox="1"/>
          <p:nvPr/>
        </p:nvSpPr>
        <p:spPr>
          <a:xfrm>
            <a:off x="5987855" y="3756551"/>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a:t>
            </a:r>
            <a:r>
              <a:rPr lang="en-US" sz="2400" b="1" u="sng" dirty="0">
                <a:solidFill>
                  <a:schemeClr val="accent1"/>
                </a:solidFill>
                <a:latin typeface="Century Gothic" panose="020B0502020202020204" pitchFamily="34" charset="0"/>
              </a:rPr>
              <a:t>Mass</a:t>
            </a:r>
          </a:p>
          <a:p>
            <a:r>
              <a:rPr lang="en-US" sz="2400" b="1" dirty="0">
                <a:solidFill>
                  <a:schemeClr val="accent1"/>
                </a:solidFill>
                <a:latin typeface="Century Gothic" panose="020B0502020202020204" pitchFamily="34" charset="0"/>
              </a:rPr>
              <a:t>              Volume</a:t>
            </a:r>
          </a:p>
        </p:txBody>
      </p:sp>
      <p:sp>
        <p:nvSpPr>
          <p:cNvPr id="14" name="TextBox 13">
            <a:extLst>
              <a:ext uri="{FF2B5EF4-FFF2-40B4-BE49-F238E27FC236}">
                <a16:creationId xmlns:a16="http://schemas.microsoft.com/office/drawing/2014/main" id="{86E559DF-8FB5-6CAB-6F2A-41DAC84FEB8C}"/>
              </a:ext>
            </a:extLst>
          </p:cNvPr>
          <p:cNvSpPr txBox="1"/>
          <p:nvPr/>
        </p:nvSpPr>
        <p:spPr>
          <a:xfrm>
            <a:off x="6014749" y="4590270"/>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1.74 = </a:t>
            </a:r>
            <a:r>
              <a:rPr lang="en-US" sz="2400" b="1" u="sng" dirty="0">
                <a:solidFill>
                  <a:schemeClr val="accent1"/>
                </a:solidFill>
                <a:latin typeface="Century Gothic" panose="020B0502020202020204" pitchFamily="34" charset="0"/>
              </a:rPr>
              <a:t>Mass</a:t>
            </a:r>
          </a:p>
          <a:p>
            <a:r>
              <a:rPr lang="en-US" sz="2400" b="1" dirty="0">
                <a:solidFill>
                  <a:schemeClr val="accent1"/>
                </a:solidFill>
                <a:latin typeface="Century Gothic" panose="020B0502020202020204" pitchFamily="34" charset="0"/>
              </a:rPr>
              <a:t>             98</a:t>
            </a:r>
          </a:p>
        </p:txBody>
      </p:sp>
      <p:sp>
        <p:nvSpPr>
          <p:cNvPr id="18" name="TextBox 17">
            <a:extLst>
              <a:ext uri="{FF2B5EF4-FFF2-40B4-BE49-F238E27FC236}">
                <a16:creationId xmlns:a16="http://schemas.microsoft.com/office/drawing/2014/main" id="{B66AB705-C5E7-91BD-E28F-17EF64410683}"/>
              </a:ext>
            </a:extLst>
          </p:cNvPr>
          <p:cNvSpPr txBox="1"/>
          <p:nvPr/>
        </p:nvSpPr>
        <p:spPr>
          <a:xfrm>
            <a:off x="5996820" y="5504670"/>
            <a:ext cx="25734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Mass = 170.52</a:t>
            </a:r>
          </a:p>
        </p:txBody>
      </p:sp>
      <p:sp>
        <p:nvSpPr>
          <p:cNvPr id="19" name="TextBox 18">
            <a:extLst>
              <a:ext uri="{FF2B5EF4-FFF2-40B4-BE49-F238E27FC236}">
                <a16:creationId xmlns:a16="http://schemas.microsoft.com/office/drawing/2014/main" id="{1A56623C-7F6F-A778-E3CE-7232F6A87977}"/>
              </a:ext>
            </a:extLst>
          </p:cNvPr>
          <p:cNvSpPr txBox="1"/>
          <p:nvPr/>
        </p:nvSpPr>
        <p:spPr>
          <a:xfrm>
            <a:off x="8372468" y="5508830"/>
            <a:ext cx="121080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g</a:t>
            </a:r>
            <a:endParaRPr lang="en-US" sz="2400" b="1" baseline="30000" dirty="0">
              <a:solidFill>
                <a:schemeClr val="accent1"/>
              </a:solidFill>
              <a:latin typeface="Century Gothic" panose="020B0502020202020204" pitchFamily="34" charset="0"/>
            </a:endParaRPr>
          </a:p>
        </p:txBody>
      </p:sp>
      <p:pic>
        <p:nvPicPr>
          <p:cNvPr id="2052" name="Picture 4" descr="Free Snooker Billiard vector and picture">
            <a:extLst>
              <a:ext uri="{FF2B5EF4-FFF2-40B4-BE49-F238E27FC236}">
                <a16:creationId xmlns:a16="http://schemas.microsoft.com/office/drawing/2014/main" id="{436F2B8B-17FD-1960-A636-9EBCF549F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166" y="30479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735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0" grpId="0"/>
      <p:bldP spid="11" grpId="0"/>
      <p:bldP spid="12" grpId="0"/>
      <p:bldP spid="13" grpId="0"/>
      <p:bldP spid="14" grpId="0"/>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58588" y="0"/>
            <a:ext cx="10620375" cy="720725"/>
          </a:xfrm>
        </p:spPr>
        <p:txBody>
          <a:bodyPr>
            <a:normAutofit/>
          </a:bodyPr>
          <a:lstStyle/>
          <a:p>
            <a:r>
              <a:rPr lang="en-US" sz="2600" b="1" dirty="0">
                <a:latin typeface="Century Gothic" panose="020B0502020202020204" pitchFamily="34" charset="0"/>
              </a:rPr>
              <a:t>You: Calculating mass, volume and density</a:t>
            </a:r>
          </a:p>
        </p:txBody>
      </p:sp>
      <p:sp>
        <p:nvSpPr>
          <p:cNvPr id="8" name="TextBox 7">
            <a:extLst>
              <a:ext uri="{FF2B5EF4-FFF2-40B4-BE49-F238E27FC236}">
                <a16:creationId xmlns:a16="http://schemas.microsoft.com/office/drawing/2014/main" id="{1F764C78-3DE1-44A0-B656-FB67A825BB1A}"/>
              </a:ext>
            </a:extLst>
          </p:cNvPr>
          <p:cNvSpPr txBox="1"/>
          <p:nvPr/>
        </p:nvSpPr>
        <p:spPr>
          <a:xfrm>
            <a:off x="355817" y="865030"/>
            <a:ext cx="6326312" cy="1569660"/>
          </a:xfrm>
          <a:prstGeom prst="rect">
            <a:avLst/>
          </a:prstGeom>
          <a:noFill/>
        </p:spPr>
        <p:txBody>
          <a:bodyPr wrap="square">
            <a:spAutoFit/>
          </a:bodyPr>
          <a:lstStyle/>
          <a:p>
            <a:r>
              <a:rPr lang="en-US" sz="2400" dirty="0">
                <a:latin typeface="Century Gothic" panose="020B0502020202020204" pitchFamily="34" charset="0"/>
              </a:rPr>
              <a:t>This plastic building block has a volume of 2.2 cm</a:t>
            </a:r>
            <a:r>
              <a:rPr lang="en-US" sz="2400" baseline="30000" dirty="0">
                <a:latin typeface="Century Gothic" panose="020B0502020202020204" pitchFamily="34" charset="0"/>
              </a:rPr>
              <a:t>3</a:t>
            </a:r>
            <a:r>
              <a:rPr lang="en-US" sz="2400" dirty="0">
                <a:latin typeface="Century Gothic" panose="020B0502020202020204" pitchFamily="34" charset="0"/>
              </a:rPr>
              <a:t>. Its mass is 1.25 g. </a:t>
            </a:r>
          </a:p>
          <a:p>
            <a:endParaRPr lang="en-US" sz="2400" dirty="0">
              <a:latin typeface="Century Gothic" panose="020B0502020202020204" pitchFamily="34" charset="0"/>
            </a:endParaRPr>
          </a:p>
          <a:p>
            <a:r>
              <a:rPr lang="en-US" sz="2400" dirty="0">
                <a:latin typeface="Century Gothic" panose="020B0502020202020204" pitchFamily="34" charset="0"/>
              </a:rPr>
              <a:t>Calculate the density of the block.</a:t>
            </a:r>
          </a:p>
        </p:txBody>
      </p:sp>
      <p:sp>
        <p:nvSpPr>
          <p:cNvPr id="3" name="TextBox 2">
            <a:extLst>
              <a:ext uri="{FF2B5EF4-FFF2-40B4-BE49-F238E27FC236}">
                <a16:creationId xmlns:a16="http://schemas.microsoft.com/office/drawing/2014/main" id="{34236C45-778A-200A-C0C0-8C95222482BE}"/>
              </a:ext>
            </a:extLst>
          </p:cNvPr>
          <p:cNvSpPr txBox="1"/>
          <p:nvPr/>
        </p:nvSpPr>
        <p:spPr>
          <a:xfrm>
            <a:off x="403286" y="2921807"/>
            <a:ext cx="4670738" cy="830997"/>
          </a:xfrm>
          <a:prstGeom prst="rect">
            <a:avLst/>
          </a:prstGeom>
          <a:noFill/>
        </p:spPr>
        <p:txBody>
          <a:bodyPr wrap="square">
            <a:spAutoFit/>
          </a:bodyPr>
          <a:lstStyle/>
          <a:p>
            <a:r>
              <a:rPr lang="en-US" sz="2400" i="1" dirty="0">
                <a:latin typeface="Century Gothic" panose="020B0502020202020204" pitchFamily="34" charset="0"/>
              </a:rPr>
              <a:t>What is the equation that links density, mass and volume?</a:t>
            </a:r>
            <a:endParaRPr lang="en-US" sz="2400" b="1" i="1" dirty="0">
              <a:latin typeface="Century Gothic" panose="020B0502020202020204" pitchFamily="34" charset="0"/>
            </a:endParaRPr>
          </a:p>
        </p:txBody>
      </p:sp>
      <p:sp>
        <p:nvSpPr>
          <p:cNvPr id="6" name="TextBox 5">
            <a:extLst>
              <a:ext uri="{FF2B5EF4-FFF2-40B4-BE49-F238E27FC236}">
                <a16:creationId xmlns:a16="http://schemas.microsoft.com/office/drawing/2014/main" id="{62313EF8-4770-3CFE-FE65-36FE584693A7}"/>
              </a:ext>
            </a:extLst>
          </p:cNvPr>
          <p:cNvSpPr txBox="1"/>
          <p:nvPr/>
        </p:nvSpPr>
        <p:spPr>
          <a:xfrm>
            <a:off x="402844" y="3855163"/>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a:t>
            </a:r>
            <a:r>
              <a:rPr lang="en-US" sz="2400" b="1" u="sng" dirty="0">
                <a:solidFill>
                  <a:schemeClr val="accent1"/>
                </a:solidFill>
                <a:latin typeface="Century Gothic" panose="020B0502020202020204" pitchFamily="34" charset="0"/>
              </a:rPr>
              <a:t>Mass</a:t>
            </a:r>
          </a:p>
          <a:p>
            <a:r>
              <a:rPr lang="en-US" sz="2400" b="1" dirty="0">
                <a:solidFill>
                  <a:schemeClr val="accent1"/>
                </a:solidFill>
                <a:latin typeface="Century Gothic" panose="020B0502020202020204" pitchFamily="34" charset="0"/>
              </a:rPr>
              <a:t>              Volume</a:t>
            </a:r>
          </a:p>
        </p:txBody>
      </p:sp>
      <p:sp>
        <p:nvSpPr>
          <p:cNvPr id="9" name="TextBox 8">
            <a:extLst>
              <a:ext uri="{FF2B5EF4-FFF2-40B4-BE49-F238E27FC236}">
                <a16:creationId xmlns:a16="http://schemas.microsoft.com/office/drawing/2014/main" id="{8BE598B7-3132-4C88-C762-E307CE11A990}"/>
              </a:ext>
            </a:extLst>
          </p:cNvPr>
          <p:cNvSpPr txBox="1"/>
          <p:nvPr/>
        </p:nvSpPr>
        <p:spPr>
          <a:xfrm>
            <a:off x="393879" y="4904034"/>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a:t>
            </a:r>
            <a:r>
              <a:rPr lang="en-US" sz="2400" b="1" u="sng" dirty="0">
                <a:solidFill>
                  <a:schemeClr val="accent1"/>
                </a:solidFill>
                <a:latin typeface="Century Gothic" panose="020B0502020202020204" pitchFamily="34" charset="0"/>
              </a:rPr>
              <a:t>1.25</a:t>
            </a:r>
          </a:p>
          <a:p>
            <a:r>
              <a:rPr lang="en-US" sz="2400" b="1" dirty="0">
                <a:solidFill>
                  <a:schemeClr val="accent1"/>
                </a:solidFill>
                <a:latin typeface="Century Gothic" panose="020B0502020202020204" pitchFamily="34" charset="0"/>
              </a:rPr>
              <a:t>                  2.2</a:t>
            </a:r>
          </a:p>
        </p:txBody>
      </p:sp>
      <p:sp>
        <p:nvSpPr>
          <p:cNvPr id="10" name="TextBox 9">
            <a:extLst>
              <a:ext uri="{FF2B5EF4-FFF2-40B4-BE49-F238E27FC236}">
                <a16:creationId xmlns:a16="http://schemas.microsoft.com/office/drawing/2014/main" id="{4A347B29-1A2A-37C5-53B4-B8F520B64224}"/>
              </a:ext>
            </a:extLst>
          </p:cNvPr>
          <p:cNvSpPr txBox="1"/>
          <p:nvPr/>
        </p:nvSpPr>
        <p:spPr>
          <a:xfrm>
            <a:off x="402843" y="5827399"/>
            <a:ext cx="22686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0.57</a:t>
            </a:r>
          </a:p>
        </p:txBody>
      </p:sp>
      <p:sp>
        <p:nvSpPr>
          <p:cNvPr id="11" name="TextBox 10">
            <a:extLst>
              <a:ext uri="{FF2B5EF4-FFF2-40B4-BE49-F238E27FC236}">
                <a16:creationId xmlns:a16="http://schemas.microsoft.com/office/drawing/2014/main" id="{1E904805-4A98-33CD-5A43-CEDF66DEBF75}"/>
              </a:ext>
            </a:extLst>
          </p:cNvPr>
          <p:cNvSpPr txBox="1"/>
          <p:nvPr/>
        </p:nvSpPr>
        <p:spPr>
          <a:xfrm>
            <a:off x="2590233" y="5863257"/>
            <a:ext cx="121080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g/cm</a:t>
            </a:r>
            <a:r>
              <a:rPr lang="en-US" sz="2400" b="1" baseline="30000" dirty="0">
                <a:solidFill>
                  <a:schemeClr val="accent1"/>
                </a:solidFill>
                <a:latin typeface="Century Gothic" panose="020B0502020202020204" pitchFamily="34" charset="0"/>
              </a:rPr>
              <a:t>3</a:t>
            </a:r>
          </a:p>
        </p:txBody>
      </p:sp>
      <p:sp>
        <p:nvSpPr>
          <p:cNvPr id="12" name="TextBox 11">
            <a:extLst>
              <a:ext uri="{FF2B5EF4-FFF2-40B4-BE49-F238E27FC236}">
                <a16:creationId xmlns:a16="http://schemas.microsoft.com/office/drawing/2014/main" id="{AB330176-C33F-412D-A3D0-0A082E296276}"/>
              </a:ext>
            </a:extLst>
          </p:cNvPr>
          <p:cNvSpPr txBox="1"/>
          <p:nvPr/>
        </p:nvSpPr>
        <p:spPr>
          <a:xfrm>
            <a:off x="6006228" y="2213595"/>
            <a:ext cx="5450666" cy="1938992"/>
          </a:xfrm>
          <a:prstGeom prst="rect">
            <a:avLst/>
          </a:prstGeom>
          <a:noFill/>
        </p:spPr>
        <p:txBody>
          <a:bodyPr wrap="square">
            <a:spAutoFit/>
          </a:bodyPr>
          <a:lstStyle/>
          <a:p>
            <a:r>
              <a:rPr lang="en-US" sz="2400" i="1" dirty="0">
                <a:latin typeface="Century Gothic" panose="020B0502020202020204" pitchFamily="34" charset="0"/>
              </a:rPr>
              <a:t>The same material is used to make a brick that is double the volume.</a:t>
            </a:r>
          </a:p>
          <a:p>
            <a:endParaRPr lang="en-US" sz="2400" i="1" dirty="0">
              <a:latin typeface="Century Gothic" panose="020B0502020202020204" pitchFamily="34" charset="0"/>
            </a:endParaRPr>
          </a:p>
          <a:p>
            <a:r>
              <a:rPr lang="en-US" sz="2400" i="1" dirty="0">
                <a:latin typeface="Century Gothic" panose="020B0502020202020204" pitchFamily="34" charset="0"/>
              </a:rPr>
              <a:t>Calculate the mass of the bigger brick.  </a:t>
            </a:r>
          </a:p>
        </p:txBody>
      </p:sp>
      <p:sp>
        <p:nvSpPr>
          <p:cNvPr id="13" name="TextBox 12">
            <a:extLst>
              <a:ext uri="{FF2B5EF4-FFF2-40B4-BE49-F238E27FC236}">
                <a16:creationId xmlns:a16="http://schemas.microsoft.com/office/drawing/2014/main" id="{322B3049-FBE0-EDFD-CCEB-5B43CC0D9B59}"/>
              </a:ext>
            </a:extLst>
          </p:cNvPr>
          <p:cNvSpPr txBox="1"/>
          <p:nvPr/>
        </p:nvSpPr>
        <p:spPr>
          <a:xfrm>
            <a:off x="6005784" y="4204786"/>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Density = </a:t>
            </a:r>
            <a:r>
              <a:rPr lang="en-US" sz="2400" b="1" u="sng" dirty="0">
                <a:solidFill>
                  <a:schemeClr val="accent1"/>
                </a:solidFill>
                <a:latin typeface="Century Gothic" panose="020B0502020202020204" pitchFamily="34" charset="0"/>
              </a:rPr>
              <a:t>Mass</a:t>
            </a:r>
          </a:p>
          <a:p>
            <a:r>
              <a:rPr lang="en-US" sz="2400" b="1" dirty="0">
                <a:solidFill>
                  <a:schemeClr val="accent1"/>
                </a:solidFill>
                <a:latin typeface="Century Gothic" panose="020B0502020202020204" pitchFamily="34" charset="0"/>
              </a:rPr>
              <a:t>              Volume</a:t>
            </a:r>
          </a:p>
        </p:txBody>
      </p:sp>
      <p:sp>
        <p:nvSpPr>
          <p:cNvPr id="14" name="TextBox 13">
            <a:extLst>
              <a:ext uri="{FF2B5EF4-FFF2-40B4-BE49-F238E27FC236}">
                <a16:creationId xmlns:a16="http://schemas.microsoft.com/office/drawing/2014/main" id="{86E559DF-8FB5-6CAB-6F2A-41DAC84FEB8C}"/>
              </a:ext>
            </a:extLst>
          </p:cNvPr>
          <p:cNvSpPr txBox="1"/>
          <p:nvPr/>
        </p:nvSpPr>
        <p:spPr>
          <a:xfrm>
            <a:off x="6032678" y="5038505"/>
            <a:ext cx="2806521"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0.57 = </a:t>
            </a:r>
            <a:r>
              <a:rPr lang="en-US" sz="2400" b="1" u="sng" dirty="0">
                <a:solidFill>
                  <a:schemeClr val="accent1"/>
                </a:solidFill>
                <a:latin typeface="Century Gothic" panose="020B0502020202020204" pitchFamily="34" charset="0"/>
              </a:rPr>
              <a:t>Mass</a:t>
            </a:r>
          </a:p>
          <a:p>
            <a:r>
              <a:rPr lang="en-US" sz="2400" b="1" dirty="0">
                <a:solidFill>
                  <a:schemeClr val="accent1"/>
                </a:solidFill>
                <a:latin typeface="Century Gothic" panose="020B0502020202020204" pitchFamily="34" charset="0"/>
              </a:rPr>
              <a:t>             4.4</a:t>
            </a:r>
          </a:p>
        </p:txBody>
      </p:sp>
      <p:sp>
        <p:nvSpPr>
          <p:cNvPr id="18" name="TextBox 17">
            <a:extLst>
              <a:ext uri="{FF2B5EF4-FFF2-40B4-BE49-F238E27FC236}">
                <a16:creationId xmlns:a16="http://schemas.microsoft.com/office/drawing/2014/main" id="{B66AB705-C5E7-91BD-E28F-17EF64410683}"/>
              </a:ext>
            </a:extLst>
          </p:cNvPr>
          <p:cNvSpPr txBox="1"/>
          <p:nvPr/>
        </p:nvSpPr>
        <p:spPr>
          <a:xfrm>
            <a:off x="6014749" y="5952905"/>
            <a:ext cx="25734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Mass = 2.5</a:t>
            </a:r>
          </a:p>
        </p:txBody>
      </p:sp>
      <p:sp>
        <p:nvSpPr>
          <p:cNvPr id="19" name="TextBox 18">
            <a:extLst>
              <a:ext uri="{FF2B5EF4-FFF2-40B4-BE49-F238E27FC236}">
                <a16:creationId xmlns:a16="http://schemas.microsoft.com/office/drawing/2014/main" id="{1A56623C-7F6F-A778-E3CE-7232F6A87977}"/>
              </a:ext>
            </a:extLst>
          </p:cNvPr>
          <p:cNvSpPr txBox="1"/>
          <p:nvPr/>
        </p:nvSpPr>
        <p:spPr>
          <a:xfrm>
            <a:off x="7673220" y="6010853"/>
            <a:ext cx="121080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g</a:t>
            </a:r>
            <a:endParaRPr lang="en-US" sz="2400" b="1" baseline="30000" dirty="0">
              <a:solidFill>
                <a:schemeClr val="accent1"/>
              </a:solidFill>
              <a:latin typeface="Century Gothic" panose="020B0502020202020204" pitchFamily="34" charset="0"/>
            </a:endParaRPr>
          </a:p>
        </p:txBody>
      </p:sp>
      <p:pic>
        <p:nvPicPr>
          <p:cNvPr id="3074" name="Picture 2" descr="Free Building Block Plastic vector and picture">
            <a:extLst>
              <a:ext uri="{FF2B5EF4-FFF2-40B4-BE49-F238E27FC236}">
                <a16:creationId xmlns:a16="http://schemas.microsoft.com/office/drawing/2014/main" id="{04FEDCF7-FDFC-A8B8-7726-76BEF7A14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3647" y="143436"/>
            <a:ext cx="1916364" cy="1721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7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0" grpId="0"/>
      <p:bldP spid="11" grpId="0"/>
      <p:bldP spid="12" grpId="0"/>
      <p:bldP spid="13" grpId="0"/>
      <p:bldP spid="14"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Graphical user interface, text&#10;&#10;Description automatically generated">
            <a:extLst>
              <a:ext uri="{FF2B5EF4-FFF2-40B4-BE49-F238E27FC236}">
                <a16:creationId xmlns:a16="http://schemas.microsoft.com/office/drawing/2014/main" id="{F0EFE674-ECB9-17A0-0859-76B7AE74E6A7}"/>
              </a:ext>
            </a:extLst>
          </p:cNvPr>
          <p:cNvPicPr>
            <a:picLocks noChangeAspect="1"/>
          </p:cNvPicPr>
          <p:nvPr/>
        </p:nvPicPr>
        <p:blipFill>
          <a:blip r:embed="rId2"/>
          <a:stretch>
            <a:fillRect/>
          </a:stretch>
        </p:blipFill>
        <p:spPr>
          <a:xfrm>
            <a:off x="6583549" y="402956"/>
            <a:ext cx="4852263" cy="6858000"/>
          </a:xfrm>
          <a:prstGeom prst="rect">
            <a:avLst/>
          </a:prstGeom>
          <a:ln>
            <a:solidFill>
              <a:schemeClr val="tx1"/>
            </a:solidFill>
          </a:ln>
        </p:spPr>
      </p:pic>
      <p:sp>
        <p:nvSpPr>
          <p:cNvPr id="2" name="Title 1">
            <a:extLst>
              <a:ext uri="{FF2B5EF4-FFF2-40B4-BE49-F238E27FC236}">
                <a16:creationId xmlns:a16="http://schemas.microsoft.com/office/drawing/2014/main" id="{3F9CBF1B-ED47-CA3C-1306-79DA225B26C5}"/>
              </a:ext>
            </a:extLst>
          </p:cNvPr>
          <p:cNvSpPr>
            <a:spLocks noGrp="1"/>
          </p:cNvSpPr>
          <p:nvPr>
            <p:ph type="title"/>
          </p:nvPr>
        </p:nvSpPr>
        <p:spPr/>
        <p:txBody>
          <a:bodyPr/>
          <a:lstStyle/>
          <a:p>
            <a:r>
              <a:rPr lang="en-GB" dirty="0">
                <a:latin typeface="Century Gothic" panose="020B0502020202020204" pitchFamily="34" charset="0"/>
              </a:rPr>
              <a:t>Activity</a:t>
            </a:r>
          </a:p>
        </p:txBody>
      </p:sp>
      <p:pic>
        <p:nvPicPr>
          <p:cNvPr id="6" name="Picture 5" descr="Graphical user interface, application&#10;&#10;Description automatically generated">
            <a:extLst>
              <a:ext uri="{FF2B5EF4-FFF2-40B4-BE49-F238E27FC236}">
                <a16:creationId xmlns:a16="http://schemas.microsoft.com/office/drawing/2014/main" id="{A550B53F-B580-F678-EDAF-BBC6967A4A9A}"/>
              </a:ext>
            </a:extLst>
          </p:cNvPr>
          <p:cNvPicPr>
            <a:picLocks noChangeAspect="1"/>
          </p:cNvPicPr>
          <p:nvPr/>
        </p:nvPicPr>
        <p:blipFill>
          <a:blip r:embed="rId3"/>
          <a:stretch>
            <a:fillRect/>
          </a:stretch>
        </p:blipFill>
        <p:spPr>
          <a:xfrm>
            <a:off x="6187611" y="801858"/>
            <a:ext cx="4824876" cy="6858000"/>
          </a:xfrm>
          <a:prstGeom prst="rect">
            <a:avLst/>
          </a:prstGeom>
          <a:ln>
            <a:solidFill>
              <a:schemeClr val="tx1"/>
            </a:solidFill>
          </a:ln>
        </p:spPr>
      </p:pic>
      <p:pic>
        <p:nvPicPr>
          <p:cNvPr id="4" name="Picture 3" descr="Graphical user interface&#10;&#10;Description automatically generated">
            <a:extLst>
              <a:ext uri="{FF2B5EF4-FFF2-40B4-BE49-F238E27FC236}">
                <a16:creationId xmlns:a16="http://schemas.microsoft.com/office/drawing/2014/main" id="{5EA5DAA0-93C0-C5B3-986A-660D86C32B79}"/>
              </a:ext>
            </a:extLst>
          </p:cNvPr>
          <p:cNvPicPr>
            <a:picLocks noChangeAspect="1"/>
          </p:cNvPicPr>
          <p:nvPr/>
        </p:nvPicPr>
        <p:blipFill>
          <a:blip r:embed="rId4"/>
          <a:stretch>
            <a:fillRect/>
          </a:stretch>
        </p:blipFill>
        <p:spPr>
          <a:xfrm>
            <a:off x="5753371" y="1181685"/>
            <a:ext cx="4849296" cy="6858000"/>
          </a:xfrm>
          <a:prstGeom prst="rect">
            <a:avLst/>
          </a:prstGeom>
          <a:ln>
            <a:solidFill>
              <a:schemeClr val="tx1"/>
            </a:solidFill>
          </a:ln>
        </p:spPr>
      </p:pic>
    </p:spTree>
    <p:extLst>
      <p:ext uri="{BB962C8B-B14F-4D97-AF65-F5344CB8AC3E}">
        <p14:creationId xmlns:p14="http://schemas.microsoft.com/office/powerpoint/2010/main" val="3947480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1D905-7228-5072-D1FB-5B4CFE0390AB}"/>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94BB1D09-670A-B04D-5B1D-D72D227D7911}"/>
              </a:ext>
            </a:extLst>
          </p:cNvPr>
          <p:cNvSpPr txBox="1"/>
          <p:nvPr/>
        </p:nvSpPr>
        <p:spPr>
          <a:xfrm>
            <a:off x="436535" y="3817094"/>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1b. Solid</a:t>
            </a:r>
            <a:endParaRPr sz="1400" b="1" i="0" u="none" strike="noStrike" cap="none" dirty="0">
              <a:solidFill>
                <a:schemeClr val="accent1"/>
              </a:solidFill>
              <a:latin typeface="Arial"/>
              <a:ea typeface="Arial"/>
              <a:cs typeface="Arial"/>
              <a:sym typeface="Arial"/>
            </a:endParaRPr>
          </a:p>
        </p:txBody>
      </p:sp>
      <p:sp>
        <p:nvSpPr>
          <p:cNvPr id="4" name="Rectangle 3">
            <a:extLst>
              <a:ext uri="{FF2B5EF4-FFF2-40B4-BE49-F238E27FC236}">
                <a16:creationId xmlns:a16="http://schemas.microsoft.com/office/drawing/2014/main" id="{3787AB32-D7A5-C269-E534-A39659862D39}"/>
              </a:ext>
            </a:extLst>
          </p:cNvPr>
          <p:cNvSpPr/>
          <p:nvPr/>
        </p:nvSpPr>
        <p:spPr>
          <a:xfrm>
            <a:off x="4720083" y="3373960"/>
            <a:ext cx="1360265" cy="268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Liquid</a:t>
            </a:r>
          </a:p>
        </p:txBody>
      </p:sp>
      <p:sp>
        <p:nvSpPr>
          <p:cNvPr id="5" name="Rectangle 4">
            <a:extLst>
              <a:ext uri="{FF2B5EF4-FFF2-40B4-BE49-F238E27FC236}">
                <a16:creationId xmlns:a16="http://schemas.microsoft.com/office/drawing/2014/main" id="{7B50C01C-6781-1D00-1E27-C10F82B359FC}"/>
              </a:ext>
            </a:extLst>
          </p:cNvPr>
          <p:cNvSpPr/>
          <p:nvPr/>
        </p:nvSpPr>
        <p:spPr>
          <a:xfrm>
            <a:off x="8467978" y="3319663"/>
            <a:ext cx="1360265" cy="268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Gas</a:t>
            </a:r>
          </a:p>
        </p:txBody>
      </p:sp>
      <p:sp>
        <p:nvSpPr>
          <p:cNvPr id="6" name="Rectangle 5">
            <a:extLst>
              <a:ext uri="{FF2B5EF4-FFF2-40B4-BE49-F238E27FC236}">
                <a16:creationId xmlns:a16="http://schemas.microsoft.com/office/drawing/2014/main" id="{A669A547-A212-AA63-5074-74A2E8D9F343}"/>
              </a:ext>
            </a:extLst>
          </p:cNvPr>
          <p:cNvSpPr/>
          <p:nvPr/>
        </p:nvSpPr>
        <p:spPr>
          <a:xfrm>
            <a:off x="1119933" y="3334337"/>
            <a:ext cx="1360265" cy="268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Solid</a:t>
            </a:r>
          </a:p>
        </p:txBody>
      </p:sp>
      <p:grpSp>
        <p:nvGrpSpPr>
          <p:cNvPr id="7" name="Group 6">
            <a:extLst>
              <a:ext uri="{FF2B5EF4-FFF2-40B4-BE49-F238E27FC236}">
                <a16:creationId xmlns:a16="http://schemas.microsoft.com/office/drawing/2014/main" id="{CBB4D613-F04C-5A7D-D9E1-B5A884BAE744}"/>
              </a:ext>
            </a:extLst>
          </p:cNvPr>
          <p:cNvGrpSpPr/>
          <p:nvPr/>
        </p:nvGrpSpPr>
        <p:grpSpPr>
          <a:xfrm>
            <a:off x="7837001" y="999800"/>
            <a:ext cx="2221400" cy="2239346"/>
            <a:chOff x="8269502" y="771981"/>
            <a:chExt cx="2227810" cy="2287600"/>
          </a:xfrm>
        </p:grpSpPr>
        <p:sp>
          <p:nvSpPr>
            <p:cNvPr id="8" name="Rectangle 7">
              <a:extLst>
                <a:ext uri="{FF2B5EF4-FFF2-40B4-BE49-F238E27FC236}">
                  <a16:creationId xmlns:a16="http://schemas.microsoft.com/office/drawing/2014/main" id="{3780A6B2-52A4-3446-0D28-BD9F92078273}"/>
                </a:ext>
              </a:extLst>
            </p:cNvPr>
            <p:cNvSpPr/>
            <p:nvPr/>
          </p:nvSpPr>
          <p:spPr>
            <a:xfrm>
              <a:off x="8269502" y="771981"/>
              <a:ext cx="2227810" cy="2287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D029CF84-1D44-A786-E705-C08B7FACCD2C}"/>
                </a:ext>
              </a:extLst>
            </p:cNvPr>
            <p:cNvSpPr/>
            <p:nvPr/>
          </p:nvSpPr>
          <p:spPr>
            <a:xfrm>
              <a:off x="8306078" y="963168"/>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5655EA0-74E0-31D1-B9F0-6B0DF3B30F3E}"/>
                </a:ext>
              </a:extLst>
            </p:cNvPr>
            <p:cNvSpPr/>
            <p:nvPr/>
          </p:nvSpPr>
          <p:spPr>
            <a:xfrm>
              <a:off x="9445476" y="1476869"/>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E1338074-C229-9F5C-6C78-208E59310FB4}"/>
                </a:ext>
              </a:extLst>
            </p:cNvPr>
            <p:cNvSpPr/>
            <p:nvPr/>
          </p:nvSpPr>
          <p:spPr>
            <a:xfrm>
              <a:off x="8281694" y="2565462"/>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AD837093-1F29-7207-B64A-AF10527F1DD8}"/>
                </a:ext>
              </a:extLst>
            </p:cNvPr>
            <p:cNvSpPr/>
            <p:nvPr/>
          </p:nvSpPr>
          <p:spPr>
            <a:xfrm>
              <a:off x="10012958" y="2346006"/>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DC8B2278-302F-B0AD-0E73-53820295D967}"/>
                </a:ext>
              </a:extLst>
            </p:cNvPr>
            <p:cNvSpPr/>
            <p:nvPr/>
          </p:nvSpPr>
          <p:spPr>
            <a:xfrm>
              <a:off x="9988574" y="789165"/>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 name="Group 13">
            <a:extLst>
              <a:ext uri="{FF2B5EF4-FFF2-40B4-BE49-F238E27FC236}">
                <a16:creationId xmlns:a16="http://schemas.microsoft.com/office/drawing/2014/main" id="{BD9D67D2-7E38-4904-2D12-F47C36E97287}"/>
              </a:ext>
            </a:extLst>
          </p:cNvPr>
          <p:cNvGrpSpPr/>
          <p:nvPr/>
        </p:nvGrpSpPr>
        <p:grpSpPr>
          <a:xfrm>
            <a:off x="4300365" y="999800"/>
            <a:ext cx="2221400" cy="2239346"/>
            <a:chOff x="4300364" y="999800"/>
            <a:chExt cx="2830999" cy="2767528"/>
          </a:xfrm>
        </p:grpSpPr>
        <p:sp>
          <p:nvSpPr>
            <p:cNvPr id="15" name="Rectangle 14">
              <a:extLst>
                <a:ext uri="{FF2B5EF4-FFF2-40B4-BE49-F238E27FC236}">
                  <a16:creationId xmlns:a16="http://schemas.microsoft.com/office/drawing/2014/main" id="{671AC900-7CD6-39EA-B0FB-33D559AFACBC}"/>
                </a:ext>
              </a:extLst>
            </p:cNvPr>
            <p:cNvSpPr/>
            <p:nvPr/>
          </p:nvSpPr>
          <p:spPr>
            <a:xfrm>
              <a:off x="4300364" y="999800"/>
              <a:ext cx="2830999" cy="27675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6" name="Group 15">
              <a:extLst>
                <a:ext uri="{FF2B5EF4-FFF2-40B4-BE49-F238E27FC236}">
                  <a16:creationId xmlns:a16="http://schemas.microsoft.com/office/drawing/2014/main" id="{C35CAB58-6E75-ACDF-6217-ADECF5DD790E}"/>
                </a:ext>
              </a:extLst>
            </p:cNvPr>
            <p:cNvGrpSpPr/>
            <p:nvPr/>
          </p:nvGrpSpPr>
          <p:grpSpPr>
            <a:xfrm>
              <a:off x="4315857" y="1777916"/>
              <a:ext cx="2785220" cy="1975165"/>
              <a:chOff x="4315857" y="1777916"/>
              <a:chExt cx="2785220" cy="1975165"/>
            </a:xfrm>
          </p:grpSpPr>
          <p:sp>
            <p:nvSpPr>
              <p:cNvPr id="17" name="Oval 16">
                <a:extLst>
                  <a:ext uri="{FF2B5EF4-FFF2-40B4-BE49-F238E27FC236}">
                    <a16:creationId xmlns:a16="http://schemas.microsoft.com/office/drawing/2014/main" id="{BCDFBB06-C0E9-C46C-B13A-CFC388F9E79A}"/>
                  </a:ext>
                </a:extLst>
              </p:cNvPr>
              <p:cNvSpPr/>
              <p:nvPr/>
            </p:nvSpPr>
            <p:spPr>
              <a:xfrm>
                <a:off x="4931352"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33BCCF70-E77E-9C27-E5D9-3CBDC9CD0243}"/>
                  </a:ext>
                </a:extLst>
              </p:cNvPr>
              <p:cNvSpPr/>
              <p:nvPr/>
            </p:nvSpPr>
            <p:spPr>
              <a:xfrm>
                <a:off x="6147232" y="3222087"/>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179E900E-1E13-F513-1EB1-2B02990B1389}"/>
                  </a:ext>
                </a:extLst>
              </p:cNvPr>
              <p:cNvSpPr/>
              <p:nvPr/>
            </p:nvSpPr>
            <p:spPr>
              <a:xfrm>
                <a:off x="4315857" y="3169545"/>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F178825F-3583-B864-413E-111B2FCEEC85}"/>
                  </a:ext>
                </a:extLst>
              </p:cNvPr>
              <p:cNvSpPr/>
              <p:nvPr/>
            </p:nvSpPr>
            <p:spPr>
              <a:xfrm>
                <a:off x="5546847" y="3102756"/>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23E79628-B460-F72F-DA29-99B0F179B093}"/>
                  </a:ext>
                </a:extLst>
              </p:cNvPr>
              <p:cNvSpPr/>
              <p:nvPr/>
            </p:nvSpPr>
            <p:spPr>
              <a:xfrm>
                <a:off x="6485582" y="2739540"/>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62168E23-6B27-0E01-B1D1-C80A8443FB50}"/>
                  </a:ext>
                </a:extLst>
              </p:cNvPr>
              <p:cNvSpPr/>
              <p:nvPr/>
            </p:nvSpPr>
            <p:spPr>
              <a:xfrm>
                <a:off x="5867861" y="26385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9D0C4DC4-DDF1-2886-E655-5F32A6DA908E}"/>
                  </a:ext>
                </a:extLst>
              </p:cNvPr>
              <p:cNvSpPr/>
              <p:nvPr/>
            </p:nvSpPr>
            <p:spPr>
              <a:xfrm>
                <a:off x="5193325" y="266670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9C42DF27-D765-79EF-EDC6-0F2E36AD8825}"/>
                  </a:ext>
                </a:extLst>
              </p:cNvPr>
              <p:cNvSpPr/>
              <p:nvPr/>
            </p:nvSpPr>
            <p:spPr>
              <a:xfrm>
                <a:off x="4570190" y="265540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F296F6B8-686A-1E87-2A52-0BDF9F14AF85}"/>
                  </a:ext>
                </a:extLst>
              </p:cNvPr>
              <p:cNvSpPr/>
              <p:nvPr/>
            </p:nvSpPr>
            <p:spPr>
              <a:xfrm>
                <a:off x="6300338" y="222178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F0A2DD5E-5234-629D-4AF5-56D91F988E9A}"/>
                  </a:ext>
                </a:extLst>
              </p:cNvPr>
              <p:cNvSpPr/>
              <p:nvPr/>
            </p:nvSpPr>
            <p:spPr>
              <a:xfrm>
                <a:off x="5519545" y="2205655"/>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1224A4EA-F956-6835-98EF-D9AD0CF19F6B}"/>
                  </a:ext>
                </a:extLst>
              </p:cNvPr>
              <p:cNvSpPr/>
              <p:nvPr/>
            </p:nvSpPr>
            <p:spPr>
              <a:xfrm>
                <a:off x="4324063" y="216589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Oval 27">
                <a:extLst>
                  <a:ext uri="{FF2B5EF4-FFF2-40B4-BE49-F238E27FC236}">
                    <a16:creationId xmlns:a16="http://schemas.microsoft.com/office/drawing/2014/main" id="{2689D078-ACE8-B13D-9571-1547569098BC}"/>
                  </a:ext>
                </a:extLst>
              </p:cNvPr>
              <p:cNvSpPr/>
              <p:nvPr/>
            </p:nvSpPr>
            <p:spPr>
              <a:xfrm>
                <a:off x="5912460" y="1777916"/>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629B7250-674D-2061-DC84-75FBAE441ABF}"/>
                  </a:ext>
                </a:extLst>
              </p:cNvPr>
              <p:cNvSpPr/>
              <p:nvPr/>
            </p:nvSpPr>
            <p:spPr>
              <a:xfrm>
                <a:off x="4920560" y="200598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0" name="Group 29">
            <a:extLst>
              <a:ext uri="{FF2B5EF4-FFF2-40B4-BE49-F238E27FC236}">
                <a16:creationId xmlns:a16="http://schemas.microsoft.com/office/drawing/2014/main" id="{0E0CC673-6F27-1341-F408-769BB524B13E}"/>
              </a:ext>
            </a:extLst>
          </p:cNvPr>
          <p:cNvGrpSpPr/>
          <p:nvPr/>
        </p:nvGrpSpPr>
        <p:grpSpPr>
          <a:xfrm>
            <a:off x="602206" y="999800"/>
            <a:ext cx="2221400" cy="2239346"/>
            <a:chOff x="602205" y="999800"/>
            <a:chExt cx="2830999" cy="2767528"/>
          </a:xfrm>
        </p:grpSpPr>
        <p:sp>
          <p:nvSpPr>
            <p:cNvPr id="31" name="Rectangle 30">
              <a:extLst>
                <a:ext uri="{FF2B5EF4-FFF2-40B4-BE49-F238E27FC236}">
                  <a16:creationId xmlns:a16="http://schemas.microsoft.com/office/drawing/2014/main" id="{6789B662-5609-6FD2-737C-9236671917C1}"/>
                </a:ext>
              </a:extLst>
            </p:cNvPr>
            <p:cNvSpPr/>
            <p:nvPr/>
          </p:nvSpPr>
          <p:spPr>
            <a:xfrm>
              <a:off x="602205" y="999800"/>
              <a:ext cx="2830999" cy="27675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18D2CBF5-814C-E19F-C28F-BE0329B4EABD}"/>
                </a:ext>
              </a:extLst>
            </p:cNvPr>
            <p:cNvSpPr/>
            <p:nvPr/>
          </p:nvSpPr>
          <p:spPr>
            <a:xfrm>
              <a:off x="916539" y="273664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3BD8903F-6170-4B8B-700D-445BAD2B2D9A}"/>
                </a:ext>
              </a:extLst>
            </p:cNvPr>
            <p:cNvSpPr/>
            <p:nvPr/>
          </p:nvSpPr>
          <p:spPr>
            <a:xfrm>
              <a:off x="1233193"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0F21DF46-CB75-CECC-4761-48C1B0AD36D6}"/>
                </a:ext>
              </a:extLst>
            </p:cNvPr>
            <p:cNvSpPr/>
            <p:nvPr/>
          </p:nvSpPr>
          <p:spPr>
            <a:xfrm>
              <a:off x="605506" y="320612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A617D088-3418-438F-E07E-602390568C47}"/>
                </a:ext>
              </a:extLst>
            </p:cNvPr>
            <p:cNvSpPr/>
            <p:nvPr/>
          </p:nvSpPr>
          <p:spPr>
            <a:xfrm>
              <a:off x="1871437"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68B82C35-F36A-0B4D-669F-E27C0B6F4573}"/>
                </a:ext>
              </a:extLst>
            </p:cNvPr>
            <p:cNvSpPr/>
            <p:nvPr/>
          </p:nvSpPr>
          <p:spPr>
            <a:xfrm>
              <a:off x="2504745"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472C00F6-E973-A567-6776-846C05D77120}"/>
                </a:ext>
              </a:extLst>
            </p:cNvPr>
            <p:cNvSpPr/>
            <p:nvPr/>
          </p:nvSpPr>
          <p:spPr>
            <a:xfrm>
              <a:off x="1545394" y="2752782"/>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D7125B44-6DF2-485D-B98F-95EEEBD70A9D}"/>
                </a:ext>
              </a:extLst>
            </p:cNvPr>
            <p:cNvSpPr/>
            <p:nvPr/>
          </p:nvSpPr>
          <p:spPr>
            <a:xfrm>
              <a:off x="2177860" y="2752782"/>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8F20611C-22AF-2B21-F586-D3A646D3E812}"/>
                </a:ext>
              </a:extLst>
            </p:cNvPr>
            <p:cNvSpPr/>
            <p:nvPr/>
          </p:nvSpPr>
          <p:spPr>
            <a:xfrm>
              <a:off x="2785540" y="272906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A64E8E43-C72B-5620-68CF-A233EFA6D755}"/>
                </a:ext>
              </a:extLst>
            </p:cNvPr>
            <p:cNvSpPr/>
            <p:nvPr/>
          </p:nvSpPr>
          <p:spPr>
            <a:xfrm>
              <a:off x="911707" y="1805587"/>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02F3733C-AB9F-48A0-6469-25BC0E43D12A}"/>
                </a:ext>
              </a:extLst>
            </p:cNvPr>
            <p:cNvSpPr/>
            <p:nvPr/>
          </p:nvSpPr>
          <p:spPr>
            <a:xfrm>
              <a:off x="1228361" y="22872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1CAE9E5C-35A4-CE43-5FDF-1684E90AC7BB}"/>
                </a:ext>
              </a:extLst>
            </p:cNvPr>
            <p:cNvSpPr/>
            <p:nvPr/>
          </p:nvSpPr>
          <p:spPr>
            <a:xfrm>
              <a:off x="620552" y="227505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EFFCFEB1-144A-ECF4-607E-8586D427E60B}"/>
                </a:ext>
              </a:extLst>
            </p:cNvPr>
            <p:cNvSpPr/>
            <p:nvPr/>
          </p:nvSpPr>
          <p:spPr>
            <a:xfrm>
              <a:off x="1866605" y="22872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F513F5BC-2B1F-4BA5-0553-9B45698BD18D}"/>
                </a:ext>
              </a:extLst>
            </p:cNvPr>
            <p:cNvSpPr/>
            <p:nvPr/>
          </p:nvSpPr>
          <p:spPr>
            <a:xfrm>
              <a:off x="2499913" y="22872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99166813-FE72-8322-5C38-74DF49F0997E}"/>
                </a:ext>
              </a:extLst>
            </p:cNvPr>
            <p:cNvSpPr/>
            <p:nvPr/>
          </p:nvSpPr>
          <p:spPr>
            <a:xfrm>
              <a:off x="1540562" y="1821720"/>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F1FFDD20-4B4B-4093-6216-BA1B77623507}"/>
                </a:ext>
              </a:extLst>
            </p:cNvPr>
            <p:cNvSpPr/>
            <p:nvPr/>
          </p:nvSpPr>
          <p:spPr>
            <a:xfrm>
              <a:off x="2173028" y="1821720"/>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FFB338C0-DA4D-E41F-F536-74CAFA350CF5}"/>
                </a:ext>
              </a:extLst>
            </p:cNvPr>
            <p:cNvSpPr/>
            <p:nvPr/>
          </p:nvSpPr>
          <p:spPr>
            <a:xfrm>
              <a:off x="2780708" y="179799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8" name="Google Shape;101;p1">
            <a:extLst>
              <a:ext uri="{FF2B5EF4-FFF2-40B4-BE49-F238E27FC236}">
                <a16:creationId xmlns:a16="http://schemas.microsoft.com/office/drawing/2014/main" id="{63B4C006-1BBB-C81B-B5E1-53024844E29A}"/>
              </a:ext>
            </a:extLst>
          </p:cNvPr>
          <p:cNvSpPr txBox="1"/>
          <p:nvPr/>
        </p:nvSpPr>
        <p:spPr>
          <a:xfrm>
            <a:off x="464949" y="4294958"/>
            <a:ext cx="10117242"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1c. There are the most particles in a given volume, the particles are packed most closely together. </a:t>
            </a:r>
            <a:endParaRPr sz="1400" b="1" i="0" u="none" strike="noStrike" cap="none" dirty="0">
              <a:solidFill>
                <a:schemeClr val="accent1"/>
              </a:solidFill>
              <a:latin typeface="Arial"/>
              <a:ea typeface="Arial"/>
              <a:cs typeface="Arial"/>
              <a:sym typeface="Arial"/>
            </a:endParaRPr>
          </a:p>
        </p:txBody>
      </p:sp>
      <p:sp>
        <p:nvSpPr>
          <p:cNvPr id="49" name="Google Shape;101;p1">
            <a:extLst>
              <a:ext uri="{FF2B5EF4-FFF2-40B4-BE49-F238E27FC236}">
                <a16:creationId xmlns:a16="http://schemas.microsoft.com/office/drawing/2014/main" id="{ED1CDDA8-20FC-1A6D-12C8-C52758CC95A6}"/>
              </a:ext>
            </a:extLst>
          </p:cNvPr>
          <p:cNvSpPr txBox="1"/>
          <p:nvPr/>
        </p:nvSpPr>
        <p:spPr>
          <a:xfrm>
            <a:off x="467532" y="5165447"/>
            <a:ext cx="10117242"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1d. Density = </a:t>
            </a:r>
            <a:r>
              <a:rPr lang="en-GB" sz="2400" b="1" i="0" u="sng" strike="noStrike" cap="none" dirty="0">
                <a:solidFill>
                  <a:schemeClr val="accent1"/>
                </a:solidFill>
                <a:latin typeface="Century Gothic"/>
                <a:ea typeface="Century Gothic"/>
                <a:cs typeface="Century Gothic"/>
                <a:sym typeface="Century Gothic"/>
              </a:rPr>
              <a:t>mass</a:t>
            </a:r>
          </a:p>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                     volume</a:t>
            </a:r>
            <a:endParaRPr sz="1400" b="1" i="0" u="none" strike="noStrike" cap="none" dirty="0">
              <a:solidFill>
                <a:schemeClr val="accent1"/>
              </a:solidFill>
              <a:latin typeface="Arial"/>
              <a:ea typeface="Arial"/>
              <a:cs typeface="Arial"/>
              <a:sym typeface="Arial"/>
            </a:endParaRPr>
          </a:p>
        </p:txBody>
      </p:sp>
      <p:sp>
        <p:nvSpPr>
          <p:cNvPr id="50" name="Google Shape;101;p1">
            <a:extLst>
              <a:ext uri="{FF2B5EF4-FFF2-40B4-BE49-F238E27FC236}">
                <a16:creationId xmlns:a16="http://schemas.microsoft.com/office/drawing/2014/main" id="{C4FE0F79-AB96-3984-9B1A-1B22A5098931}"/>
              </a:ext>
            </a:extLst>
          </p:cNvPr>
          <p:cNvSpPr txBox="1"/>
          <p:nvPr/>
        </p:nvSpPr>
        <p:spPr>
          <a:xfrm>
            <a:off x="483030" y="6079846"/>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1e. g/cm</a:t>
            </a:r>
            <a:r>
              <a:rPr lang="en-GB" sz="2400" b="1" i="0" u="none" strike="noStrike" cap="none" baseline="30000" dirty="0">
                <a:solidFill>
                  <a:schemeClr val="accent1"/>
                </a:solidFill>
                <a:latin typeface="Century Gothic"/>
                <a:ea typeface="Century Gothic"/>
                <a:cs typeface="Century Gothic"/>
                <a:sym typeface="Century Gothic"/>
              </a:rPr>
              <a:t>3</a:t>
            </a:r>
            <a:endParaRPr sz="1400" b="1" i="0" u="none" strike="noStrike" cap="none" baseline="30000"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320453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4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3B12-33F6-1FEA-8909-8E3727D10C5D}"/>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4819C288-B7F1-F152-4266-438E96BD8CBD}"/>
              </a:ext>
            </a:extLst>
          </p:cNvPr>
          <p:cNvSpPr txBox="1"/>
          <p:nvPr/>
        </p:nvSpPr>
        <p:spPr>
          <a:xfrm>
            <a:off x="421037" y="825922"/>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2a. Granite</a:t>
            </a:r>
            <a:endParaRPr sz="1400" b="1" i="0" u="none" strike="noStrike" cap="none" dirty="0">
              <a:solidFill>
                <a:schemeClr val="accent1"/>
              </a:solidFill>
              <a:latin typeface="Arial"/>
              <a:ea typeface="Arial"/>
              <a:cs typeface="Arial"/>
              <a:sym typeface="Arial"/>
            </a:endParaRPr>
          </a:p>
        </p:txBody>
      </p:sp>
      <p:sp>
        <p:nvSpPr>
          <p:cNvPr id="4" name="Google Shape;101;p1">
            <a:extLst>
              <a:ext uri="{FF2B5EF4-FFF2-40B4-BE49-F238E27FC236}">
                <a16:creationId xmlns:a16="http://schemas.microsoft.com/office/drawing/2014/main" id="{D8E75B8F-5185-EB28-ABF5-B82B663BAB1D}"/>
              </a:ext>
            </a:extLst>
          </p:cNvPr>
          <p:cNvSpPr txBox="1"/>
          <p:nvPr/>
        </p:nvSpPr>
        <p:spPr>
          <a:xfrm>
            <a:off x="421036" y="1337365"/>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a:t>
            </a:r>
            <a:r>
              <a:rPr lang="en-GB" sz="2400" b="1" i="0" u="none" strike="noStrike" cap="none" dirty="0">
                <a:solidFill>
                  <a:schemeClr val="accent1"/>
                </a:solidFill>
                <a:latin typeface="Century Gothic"/>
                <a:ea typeface="Century Gothic"/>
                <a:cs typeface="Century Gothic"/>
                <a:sym typeface="Century Gothic"/>
              </a:rPr>
              <a:t>b. Bar graph</a:t>
            </a:r>
            <a:endParaRPr sz="1400" b="1" i="0" u="none" strike="noStrike" cap="none" dirty="0">
              <a:solidFill>
                <a:schemeClr val="accent1"/>
              </a:solidFill>
              <a:latin typeface="Arial"/>
              <a:ea typeface="Arial"/>
              <a:cs typeface="Arial"/>
              <a:sym typeface="Arial"/>
            </a:endParaRPr>
          </a:p>
        </p:txBody>
      </p:sp>
      <p:sp>
        <p:nvSpPr>
          <p:cNvPr id="5" name="Google Shape;101;p1">
            <a:extLst>
              <a:ext uri="{FF2B5EF4-FFF2-40B4-BE49-F238E27FC236}">
                <a16:creationId xmlns:a16="http://schemas.microsoft.com/office/drawing/2014/main" id="{339ECA5A-222E-2666-1748-338765D12C9B}"/>
              </a:ext>
            </a:extLst>
          </p:cNvPr>
          <p:cNvSpPr txBox="1"/>
          <p:nvPr/>
        </p:nvSpPr>
        <p:spPr>
          <a:xfrm>
            <a:off x="436535" y="1848810"/>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2c. </a:t>
            </a:r>
            <a:r>
              <a:rPr lang="en-GB" sz="2400" b="1" i="0" u="none" strike="noStrike" cap="none" dirty="0">
                <a:solidFill>
                  <a:schemeClr val="accent1"/>
                </a:solidFill>
                <a:latin typeface="Century Gothic"/>
                <a:ea typeface="Century Gothic"/>
                <a:cs typeface="Century Gothic"/>
                <a:sym typeface="Century Gothic"/>
              </a:rPr>
              <a:t>Because the data is categorical/discrete.</a:t>
            </a:r>
            <a:endParaRPr sz="1400" b="1" i="0" u="none" strike="noStrike" cap="none" dirty="0">
              <a:solidFill>
                <a:schemeClr val="accent1"/>
              </a:solidFill>
              <a:latin typeface="Arial"/>
              <a:ea typeface="Arial"/>
              <a:cs typeface="Arial"/>
              <a:sym typeface="Arial"/>
            </a:endParaRPr>
          </a:p>
        </p:txBody>
      </p:sp>
      <p:sp>
        <p:nvSpPr>
          <p:cNvPr id="6" name="Google Shape;101;p1">
            <a:extLst>
              <a:ext uri="{FF2B5EF4-FFF2-40B4-BE49-F238E27FC236}">
                <a16:creationId xmlns:a16="http://schemas.microsoft.com/office/drawing/2014/main" id="{157F02EF-C73E-6E0F-C914-7D05C5280380}"/>
              </a:ext>
            </a:extLst>
          </p:cNvPr>
          <p:cNvSpPr txBox="1"/>
          <p:nvPr/>
        </p:nvSpPr>
        <p:spPr>
          <a:xfrm>
            <a:off x="436535" y="2375753"/>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2d</a:t>
            </a:r>
            <a:r>
              <a:rPr lang="en-GB" sz="2400" b="1" i="0" u="none" strike="noStrike" cap="none" dirty="0">
                <a:solidFill>
                  <a:schemeClr val="accent1"/>
                </a:solidFill>
                <a:latin typeface="Century Gothic"/>
                <a:ea typeface="Century Gothic"/>
                <a:cs typeface="Century Gothic"/>
                <a:sym typeface="Century Gothic"/>
              </a:rPr>
              <a:t>. 11 g</a:t>
            </a:r>
            <a:endParaRPr sz="1400" b="1" i="0" u="none" strike="noStrike" cap="none" dirty="0">
              <a:solidFill>
                <a:schemeClr val="accent1"/>
              </a:solidFill>
              <a:latin typeface="Arial"/>
              <a:ea typeface="Arial"/>
              <a:cs typeface="Arial"/>
              <a:sym typeface="Arial"/>
            </a:endParaRPr>
          </a:p>
        </p:txBody>
      </p:sp>
      <p:sp>
        <p:nvSpPr>
          <p:cNvPr id="7" name="Google Shape;101;p1">
            <a:extLst>
              <a:ext uri="{FF2B5EF4-FFF2-40B4-BE49-F238E27FC236}">
                <a16:creationId xmlns:a16="http://schemas.microsoft.com/office/drawing/2014/main" id="{A437E2C7-ECF3-6E9C-836A-8F87F9AA36D0}"/>
              </a:ext>
            </a:extLst>
          </p:cNvPr>
          <p:cNvSpPr txBox="1"/>
          <p:nvPr/>
        </p:nvSpPr>
        <p:spPr>
          <a:xfrm>
            <a:off x="452034" y="2902695"/>
            <a:ext cx="10117242" cy="1046400"/>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2e. Density = </a:t>
            </a:r>
            <a:r>
              <a:rPr lang="en-GB" sz="2400" b="1" u="sng" dirty="0">
                <a:solidFill>
                  <a:schemeClr val="accent1"/>
                </a:solidFill>
                <a:latin typeface="Century Gothic"/>
                <a:ea typeface="Century Gothic"/>
                <a:cs typeface="Century Gothic"/>
                <a:sym typeface="Century Gothic"/>
              </a:rPr>
              <a:t>mass</a:t>
            </a:r>
            <a:r>
              <a:rPr lang="en-GB" sz="2400" b="1" dirty="0">
                <a:solidFill>
                  <a:schemeClr val="accent1"/>
                </a:solidFill>
                <a:latin typeface="Century Gothic"/>
                <a:ea typeface="Century Gothic"/>
                <a:cs typeface="Century Gothic"/>
                <a:sym typeface="Century Gothic"/>
              </a:rPr>
              <a:t>      =    </a:t>
            </a:r>
            <a:r>
              <a:rPr lang="en-GB" sz="2400" b="1" u="sng" dirty="0">
                <a:solidFill>
                  <a:schemeClr val="accent1"/>
                </a:solidFill>
                <a:latin typeface="Century Gothic"/>
                <a:ea typeface="Century Gothic"/>
                <a:cs typeface="Century Gothic"/>
                <a:sym typeface="Century Gothic"/>
              </a:rPr>
              <a:t>11 g</a:t>
            </a:r>
            <a:r>
              <a:rPr lang="en-GB" sz="2400" b="1" dirty="0">
                <a:solidFill>
                  <a:schemeClr val="accent1"/>
                </a:solidFill>
                <a:latin typeface="Century Gothic"/>
                <a:ea typeface="Century Gothic"/>
                <a:cs typeface="Century Gothic"/>
                <a:sym typeface="Century Gothic"/>
              </a:rPr>
              <a:t>          = 2.2 g/cm</a:t>
            </a:r>
            <a:r>
              <a:rPr lang="en-GB" sz="2400" b="1" baseline="30000" dirty="0">
                <a:solidFill>
                  <a:schemeClr val="accent1"/>
                </a:solidFill>
                <a:latin typeface="Century Gothic"/>
                <a:ea typeface="Century Gothic"/>
                <a:cs typeface="Century Gothic"/>
                <a:sym typeface="Century Gothic"/>
              </a:rPr>
              <a:t>3</a:t>
            </a:r>
            <a:r>
              <a:rPr lang="en-GB" sz="2400" b="1" dirty="0">
                <a:solidFill>
                  <a:schemeClr val="accent1"/>
                </a:solidFill>
                <a:latin typeface="Century Gothic"/>
                <a:ea typeface="Century Gothic"/>
                <a:cs typeface="Century Gothic"/>
                <a:sym typeface="Century Gothic"/>
              </a:rPr>
              <a:t>  </a:t>
            </a:r>
          </a:p>
          <a:p>
            <a:pPr lvl="0">
              <a:buClr>
                <a:srgbClr val="000000"/>
              </a:buClr>
              <a:buSzPts val="2400"/>
            </a:pPr>
            <a:r>
              <a:rPr lang="en-GB" sz="2400" b="1" dirty="0">
                <a:solidFill>
                  <a:schemeClr val="accent1"/>
                </a:solidFill>
                <a:latin typeface="Century Gothic"/>
                <a:ea typeface="Arial"/>
                <a:cs typeface="Arial"/>
                <a:sym typeface="Century Gothic"/>
              </a:rPr>
              <a:t>                    volume           5 cm</a:t>
            </a:r>
            <a:r>
              <a:rPr lang="en-GB" sz="2400" b="1" baseline="30000" dirty="0">
                <a:solidFill>
                  <a:schemeClr val="accent1"/>
                </a:solidFill>
                <a:latin typeface="Century Gothic"/>
                <a:ea typeface="Arial"/>
                <a:cs typeface="Arial"/>
                <a:sym typeface="Century Gothic"/>
              </a:rPr>
              <a:t>3</a:t>
            </a:r>
            <a:endParaRPr lang="en-GB" sz="1400" b="1" baseline="30000" dirty="0">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46013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6179-B08E-6072-D31C-0E81526AE438}"/>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4" name="Picture 3" descr="Chart, bar chart&#10;&#10;Description automatically generated">
            <a:extLst>
              <a:ext uri="{FF2B5EF4-FFF2-40B4-BE49-F238E27FC236}">
                <a16:creationId xmlns:a16="http://schemas.microsoft.com/office/drawing/2014/main" id="{D2E904B9-7695-1B94-AF9B-C1360C8B9950}"/>
              </a:ext>
            </a:extLst>
          </p:cNvPr>
          <p:cNvPicPr>
            <a:picLocks noChangeAspect="1"/>
          </p:cNvPicPr>
          <p:nvPr/>
        </p:nvPicPr>
        <p:blipFill>
          <a:blip r:embed="rId2"/>
          <a:stretch>
            <a:fillRect/>
          </a:stretch>
        </p:blipFill>
        <p:spPr>
          <a:xfrm>
            <a:off x="543194" y="966922"/>
            <a:ext cx="8993960" cy="5030922"/>
          </a:xfrm>
          <a:prstGeom prst="rect">
            <a:avLst/>
          </a:prstGeom>
        </p:spPr>
      </p:pic>
      <p:sp>
        <p:nvSpPr>
          <p:cNvPr id="5" name="Rectangle 4">
            <a:extLst>
              <a:ext uri="{FF2B5EF4-FFF2-40B4-BE49-F238E27FC236}">
                <a16:creationId xmlns:a16="http://schemas.microsoft.com/office/drawing/2014/main" id="{51B78BA5-4809-E53F-6661-CF53140DB940}"/>
              </a:ext>
            </a:extLst>
          </p:cNvPr>
          <p:cNvSpPr/>
          <p:nvPr/>
        </p:nvSpPr>
        <p:spPr>
          <a:xfrm>
            <a:off x="8353586" y="2247254"/>
            <a:ext cx="495946" cy="28671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603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2AF53-5CB0-EE1A-0108-F651BA153E1A}"/>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Google Shape;101;p1">
            <a:extLst>
              <a:ext uri="{FF2B5EF4-FFF2-40B4-BE49-F238E27FC236}">
                <a16:creationId xmlns:a16="http://schemas.microsoft.com/office/drawing/2014/main" id="{642D14D2-4CA7-9E50-9867-0B98BDCEE56F}"/>
              </a:ext>
            </a:extLst>
          </p:cNvPr>
          <p:cNvSpPr txBox="1"/>
          <p:nvPr/>
        </p:nvSpPr>
        <p:spPr>
          <a:xfrm>
            <a:off x="452035" y="856919"/>
            <a:ext cx="4476426" cy="215439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2g. Density = </a:t>
            </a:r>
            <a:r>
              <a:rPr lang="en-GB" sz="2400" b="1" u="sng" dirty="0">
                <a:solidFill>
                  <a:schemeClr val="accent1"/>
                </a:solidFill>
                <a:latin typeface="Century Gothic"/>
                <a:ea typeface="Century Gothic"/>
                <a:cs typeface="Century Gothic"/>
                <a:sym typeface="Century Gothic"/>
              </a:rPr>
              <a:t>mass</a:t>
            </a:r>
            <a:r>
              <a:rPr lang="en-GB" sz="2400" b="1" dirty="0">
                <a:solidFill>
                  <a:schemeClr val="accent1"/>
                </a:solidFill>
                <a:latin typeface="Century Gothic"/>
                <a:ea typeface="Century Gothic"/>
                <a:cs typeface="Century Gothic"/>
                <a:sym typeface="Century Gothic"/>
              </a:rPr>
              <a:t>     </a:t>
            </a:r>
          </a:p>
          <a:p>
            <a:pPr lvl="0">
              <a:buClr>
                <a:srgbClr val="000000"/>
              </a:buClr>
              <a:buSzPts val="2400"/>
            </a:pPr>
            <a:r>
              <a:rPr lang="en-GB" sz="2400" b="1" dirty="0">
                <a:solidFill>
                  <a:schemeClr val="accent1"/>
                </a:solidFill>
                <a:latin typeface="Century Gothic"/>
                <a:ea typeface="Arial"/>
                <a:cs typeface="Arial"/>
                <a:sym typeface="Century Gothic"/>
              </a:rPr>
              <a:t>                    volume  </a:t>
            </a:r>
          </a:p>
          <a:p>
            <a:pPr lvl="0">
              <a:buClr>
                <a:srgbClr val="000000"/>
              </a:buClr>
              <a:buSzPts val="2400"/>
            </a:pPr>
            <a:r>
              <a:rPr lang="en-GB" sz="2400" b="1" dirty="0">
                <a:solidFill>
                  <a:schemeClr val="accent1"/>
                </a:solidFill>
                <a:latin typeface="Century Gothic"/>
                <a:ea typeface="Century Gothic"/>
                <a:cs typeface="Century Gothic"/>
                <a:sym typeface="Century Gothic"/>
              </a:rPr>
              <a:t>2.75 g/cm</a:t>
            </a:r>
            <a:r>
              <a:rPr lang="en-GB" sz="2400" b="1" baseline="30000" dirty="0">
                <a:solidFill>
                  <a:schemeClr val="accent1"/>
                </a:solidFill>
                <a:latin typeface="Century Gothic"/>
                <a:ea typeface="Century Gothic"/>
                <a:cs typeface="Century Gothic"/>
                <a:sym typeface="Century Gothic"/>
              </a:rPr>
              <a:t>3</a:t>
            </a:r>
            <a:r>
              <a:rPr lang="en-GB" sz="2400" b="1" dirty="0">
                <a:solidFill>
                  <a:schemeClr val="accent1"/>
                </a:solidFill>
                <a:latin typeface="Century Gothic"/>
                <a:ea typeface="Century Gothic"/>
                <a:cs typeface="Century Gothic"/>
                <a:sym typeface="Century Gothic"/>
              </a:rPr>
              <a:t> = </a:t>
            </a:r>
            <a:r>
              <a:rPr lang="en-GB" sz="2400" b="1" u="sng" dirty="0">
                <a:solidFill>
                  <a:schemeClr val="accent1"/>
                </a:solidFill>
                <a:latin typeface="Century Gothic"/>
                <a:ea typeface="Century Gothic"/>
                <a:cs typeface="Century Gothic"/>
                <a:sym typeface="Century Gothic"/>
              </a:rPr>
              <a:t>1.375 g</a:t>
            </a:r>
            <a:r>
              <a:rPr lang="en-GB" sz="2400" b="1" dirty="0">
                <a:solidFill>
                  <a:schemeClr val="accent1"/>
                </a:solidFill>
                <a:latin typeface="Century Gothic"/>
                <a:ea typeface="Century Gothic"/>
                <a:cs typeface="Century Gothic"/>
                <a:sym typeface="Century Gothic"/>
              </a:rPr>
              <a:t>     </a:t>
            </a:r>
          </a:p>
          <a:p>
            <a:pPr lvl="0">
              <a:buClr>
                <a:srgbClr val="000000"/>
              </a:buClr>
              <a:buSzPts val="2400"/>
            </a:pPr>
            <a:r>
              <a:rPr lang="en-GB" sz="2400" b="1" dirty="0">
                <a:solidFill>
                  <a:schemeClr val="accent1"/>
                </a:solidFill>
                <a:latin typeface="Century Gothic"/>
                <a:ea typeface="Arial"/>
                <a:cs typeface="Arial"/>
                <a:sym typeface="Century Gothic"/>
              </a:rPr>
              <a:t>                       volume  </a:t>
            </a:r>
          </a:p>
          <a:p>
            <a:pPr lvl="0">
              <a:buClr>
                <a:srgbClr val="000000"/>
              </a:buClr>
              <a:buSzPts val="2400"/>
            </a:pPr>
            <a:r>
              <a:rPr lang="en-GB" sz="2400" b="1" dirty="0">
                <a:solidFill>
                  <a:schemeClr val="accent1"/>
                </a:solidFill>
                <a:latin typeface="Century Gothic"/>
                <a:ea typeface="Arial"/>
                <a:cs typeface="Arial"/>
                <a:sym typeface="Century Gothic"/>
              </a:rPr>
              <a:t>Volume = 0.5 cm</a:t>
            </a:r>
            <a:r>
              <a:rPr lang="en-GB" sz="2400" b="1" baseline="30000" dirty="0">
                <a:solidFill>
                  <a:schemeClr val="accent1"/>
                </a:solidFill>
                <a:latin typeface="Century Gothic"/>
                <a:ea typeface="Arial"/>
                <a:cs typeface="Arial"/>
                <a:sym typeface="Century Gothic"/>
              </a:rPr>
              <a:t>3</a:t>
            </a:r>
          </a:p>
          <a:p>
            <a:pPr lvl="0">
              <a:buClr>
                <a:srgbClr val="000000"/>
              </a:buClr>
              <a:buSzPts val="2400"/>
            </a:pPr>
            <a:endParaRPr lang="en-GB" sz="1400" b="1" dirty="0">
              <a:solidFill>
                <a:schemeClr val="accent1"/>
              </a:solidFill>
              <a:latin typeface="Arial"/>
              <a:ea typeface="Arial"/>
              <a:cs typeface="Arial"/>
              <a:sym typeface="Arial"/>
            </a:endParaRPr>
          </a:p>
        </p:txBody>
      </p:sp>
      <p:sp>
        <p:nvSpPr>
          <p:cNvPr id="5" name="Google Shape;101;p1">
            <a:extLst>
              <a:ext uri="{FF2B5EF4-FFF2-40B4-BE49-F238E27FC236}">
                <a16:creationId xmlns:a16="http://schemas.microsoft.com/office/drawing/2014/main" id="{D835EDFF-3B5A-54B5-54A8-7744B5A69F14}"/>
              </a:ext>
            </a:extLst>
          </p:cNvPr>
          <p:cNvSpPr txBox="1"/>
          <p:nvPr/>
        </p:nvSpPr>
        <p:spPr>
          <a:xfrm>
            <a:off x="526943" y="3520045"/>
            <a:ext cx="4819972" cy="2523727"/>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2h. Density = </a:t>
            </a:r>
            <a:r>
              <a:rPr lang="en-GB" sz="2400" b="1" u="sng" dirty="0">
                <a:solidFill>
                  <a:schemeClr val="accent1"/>
                </a:solidFill>
                <a:latin typeface="Century Gothic"/>
                <a:ea typeface="Century Gothic"/>
                <a:cs typeface="Century Gothic"/>
                <a:sym typeface="Century Gothic"/>
              </a:rPr>
              <a:t>mass</a:t>
            </a:r>
            <a:r>
              <a:rPr lang="en-GB" sz="2400" b="1" dirty="0">
                <a:solidFill>
                  <a:schemeClr val="accent1"/>
                </a:solidFill>
                <a:latin typeface="Century Gothic"/>
                <a:ea typeface="Century Gothic"/>
                <a:cs typeface="Century Gothic"/>
                <a:sym typeface="Century Gothic"/>
              </a:rPr>
              <a:t>     </a:t>
            </a:r>
          </a:p>
          <a:p>
            <a:pPr lvl="0">
              <a:buClr>
                <a:srgbClr val="000000"/>
              </a:buClr>
              <a:buSzPts val="2400"/>
            </a:pPr>
            <a:r>
              <a:rPr lang="en-GB" sz="2400" b="1" dirty="0">
                <a:solidFill>
                  <a:schemeClr val="accent1"/>
                </a:solidFill>
                <a:latin typeface="Century Gothic"/>
                <a:ea typeface="Arial"/>
                <a:cs typeface="Arial"/>
                <a:sym typeface="Century Gothic"/>
              </a:rPr>
              <a:t>                    volume </a:t>
            </a:r>
          </a:p>
          <a:p>
            <a:pPr lvl="0">
              <a:buClr>
                <a:srgbClr val="000000"/>
              </a:buClr>
              <a:buSzPts val="2400"/>
            </a:pPr>
            <a:r>
              <a:rPr lang="en-GB" sz="2400" b="1" dirty="0">
                <a:solidFill>
                  <a:schemeClr val="accent1"/>
                </a:solidFill>
                <a:latin typeface="Century Gothic"/>
                <a:ea typeface="Arial"/>
                <a:cs typeface="Arial"/>
                <a:sym typeface="Century Gothic"/>
              </a:rPr>
              <a:t>Volume = 10 x 6 x 4 = 240 cm</a:t>
            </a:r>
            <a:r>
              <a:rPr lang="en-GB" sz="2400" b="1" baseline="30000" dirty="0">
                <a:solidFill>
                  <a:schemeClr val="accent1"/>
                </a:solidFill>
                <a:latin typeface="Century Gothic"/>
                <a:ea typeface="Arial"/>
                <a:cs typeface="Arial"/>
                <a:sym typeface="Century Gothic"/>
              </a:rPr>
              <a:t>3</a:t>
            </a:r>
            <a:r>
              <a:rPr lang="en-GB" sz="2400" b="1" dirty="0">
                <a:solidFill>
                  <a:schemeClr val="accent1"/>
                </a:solidFill>
                <a:latin typeface="Century Gothic"/>
                <a:ea typeface="Arial"/>
                <a:cs typeface="Arial"/>
                <a:sym typeface="Century Gothic"/>
              </a:rPr>
              <a:t> </a:t>
            </a:r>
          </a:p>
          <a:p>
            <a:pPr lvl="0">
              <a:buClr>
                <a:srgbClr val="000000"/>
              </a:buClr>
              <a:buSzPts val="2400"/>
            </a:pPr>
            <a:r>
              <a:rPr lang="en-GB" sz="2400" b="1" dirty="0">
                <a:solidFill>
                  <a:schemeClr val="accent1"/>
                </a:solidFill>
                <a:latin typeface="Century Gothic"/>
                <a:ea typeface="Century Gothic"/>
                <a:cs typeface="Century Gothic"/>
                <a:sym typeface="Century Gothic"/>
              </a:rPr>
              <a:t>2.6 g/cm</a:t>
            </a:r>
            <a:r>
              <a:rPr lang="en-GB" sz="2400" b="1" baseline="30000" dirty="0">
                <a:solidFill>
                  <a:schemeClr val="accent1"/>
                </a:solidFill>
                <a:latin typeface="Century Gothic"/>
                <a:ea typeface="Century Gothic"/>
                <a:cs typeface="Century Gothic"/>
                <a:sym typeface="Century Gothic"/>
              </a:rPr>
              <a:t>3</a:t>
            </a:r>
            <a:r>
              <a:rPr lang="en-GB" sz="2400" b="1" dirty="0">
                <a:solidFill>
                  <a:schemeClr val="accent1"/>
                </a:solidFill>
                <a:latin typeface="Century Gothic"/>
                <a:ea typeface="Century Gothic"/>
                <a:cs typeface="Century Gothic"/>
                <a:sym typeface="Century Gothic"/>
              </a:rPr>
              <a:t> = </a:t>
            </a:r>
            <a:r>
              <a:rPr lang="en-GB" sz="2400" b="1" u="sng" dirty="0">
                <a:solidFill>
                  <a:schemeClr val="accent1"/>
                </a:solidFill>
                <a:latin typeface="Century Gothic"/>
                <a:ea typeface="Century Gothic"/>
                <a:cs typeface="Century Gothic"/>
                <a:sym typeface="Century Gothic"/>
              </a:rPr>
              <a:t>mass</a:t>
            </a:r>
            <a:endParaRPr lang="en-GB" sz="2400" b="1" dirty="0">
              <a:solidFill>
                <a:schemeClr val="accent1"/>
              </a:solidFill>
              <a:latin typeface="Century Gothic"/>
              <a:ea typeface="Century Gothic"/>
              <a:cs typeface="Century Gothic"/>
              <a:sym typeface="Century Gothic"/>
            </a:endParaRPr>
          </a:p>
          <a:p>
            <a:pPr lvl="0">
              <a:buClr>
                <a:srgbClr val="000000"/>
              </a:buClr>
              <a:buSzPts val="2400"/>
            </a:pPr>
            <a:r>
              <a:rPr lang="en-GB" sz="2400" b="1" dirty="0">
                <a:solidFill>
                  <a:schemeClr val="accent1"/>
                </a:solidFill>
                <a:latin typeface="Century Gothic"/>
                <a:ea typeface="Arial"/>
                <a:cs typeface="Arial"/>
                <a:sym typeface="Century Gothic"/>
              </a:rPr>
              <a:t>                   240 cm</a:t>
            </a:r>
            <a:r>
              <a:rPr lang="en-GB" sz="2400" b="1" baseline="30000" dirty="0">
                <a:solidFill>
                  <a:schemeClr val="accent1"/>
                </a:solidFill>
                <a:latin typeface="Century Gothic"/>
                <a:ea typeface="Arial"/>
                <a:cs typeface="Arial"/>
                <a:sym typeface="Century Gothic"/>
              </a:rPr>
              <a:t>3</a:t>
            </a:r>
            <a:r>
              <a:rPr lang="en-GB" sz="2400" b="1" dirty="0">
                <a:solidFill>
                  <a:schemeClr val="accent1"/>
                </a:solidFill>
                <a:latin typeface="Century Gothic"/>
                <a:ea typeface="Arial"/>
                <a:cs typeface="Arial"/>
                <a:sym typeface="Century Gothic"/>
              </a:rPr>
              <a:t>  </a:t>
            </a:r>
          </a:p>
          <a:p>
            <a:pPr lvl="0">
              <a:buClr>
                <a:srgbClr val="000000"/>
              </a:buClr>
              <a:buSzPts val="2400"/>
            </a:pPr>
            <a:r>
              <a:rPr lang="en-GB" sz="2400" b="1" dirty="0">
                <a:solidFill>
                  <a:schemeClr val="accent1"/>
                </a:solidFill>
                <a:latin typeface="Century Gothic"/>
                <a:ea typeface="Arial"/>
                <a:cs typeface="Arial"/>
                <a:sym typeface="Century Gothic"/>
              </a:rPr>
              <a:t>Mass = 624 g</a:t>
            </a:r>
            <a:endParaRPr lang="en-GB" sz="2400" b="1" baseline="30000" dirty="0">
              <a:solidFill>
                <a:schemeClr val="accent1"/>
              </a:solidFill>
              <a:latin typeface="Century Gothic"/>
              <a:ea typeface="Arial"/>
              <a:cs typeface="Arial"/>
              <a:sym typeface="Century Gothic"/>
            </a:endParaRPr>
          </a:p>
          <a:p>
            <a:pPr lvl="0">
              <a:buClr>
                <a:srgbClr val="000000"/>
              </a:buClr>
              <a:buSzPts val="2400"/>
            </a:pPr>
            <a:endParaRPr lang="en-GB" sz="1400" b="1" dirty="0">
              <a:solidFill>
                <a:schemeClr val="accent1"/>
              </a:solidFill>
              <a:latin typeface="Arial"/>
              <a:ea typeface="Arial"/>
              <a:cs typeface="Arial"/>
              <a:sym typeface="Arial"/>
            </a:endParaRPr>
          </a:p>
        </p:txBody>
      </p:sp>
      <p:sp>
        <p:nvSpPr>
          <p:cNvPr id="6" name="Google Shape;101;p1">
            <a:extLst>
              <a:ext uri="{FF2B5EF4-FFF2-40B4-BE49-F238E27FC236}">
                <a16:creationId xmlns:a16="http://schemas.microsoft.com/office/drawing/2014/main" id="{A5B034EF-5539-CA8B-3F0E-B3B1DBEFCE0F}"/>
              </a:ext>
            </a:extLst>
          </p:cNvPr>
          <p:cNvSpPr txBox="1"/>
          <p:nvPr/>
        </p:nvSpPr>
        <p:spPr>
          <a:xfrm>
            <a:off x="6447295" y="823339"/>
            <a:ext cx="4646339" cy="215439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3. Helium is less dense than air. This means that its particles are more spread out and there are fewer particles (mass) per unit volume. </a:t>
            </a:r>
            <a:endParaRPr lang="en-GB" sz="2400" b="1" baseline="30000" dirty="0">
              <a:solidFill>
                <a:schemeClr val="accent1"/>
              </a:solidFill>
              <a:latin typeface="Century Gothic"/>
              <a:ea typeface="Arial"/>
              <a:cs typeface="Arial"/>
              <a:sym typeface="Century Gothic"/>
            </a:endParaRPr>
          </a:p>
          <a:p>
            <a:pPr lvl="0">
              <a:buClr>
                <a:srgbClr val="000000"/>
              </a:buClr>
              <a:buSzPts val="2400"/>
            </a:pPr>
            <a:endParaRPr lang="en-GB" sz="1400" b="1"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219557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9C0A5-95AF-A16D-8731-4B39E0627B80}"/>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726EDA4A-3DEE-79DE-ADDA-1065252A7FCE}"/>
              </a:ext>
            </a:extLst>
          </p:cNvPr>
          <p:cNvSpPr txBox="1"/>
          <p:nvPr/>
        </p:nvSpPr>
        <p:spPr>
          <a:xfrm>
            <a:off x="452035" y="856919"/>
            <a:ext cx="10117242"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4a. Solid: ice, liquid: water, gas: steam</a:t>
            </a:r>
            <a:endParaRPr lang="en-GB" sz="2400" b="1" baseline="30000" dirty="0">
              <a:solidFill>
                <a:schemeClr val="accent1"/>
              </a:solidFill>
              <a:latin typeface="Century Gothic"/>
              <a:ea typeface="Arial"/>
              <a:cs typeface="Arial"/>
              <a:sym typeface="Century Gothic"/>
            </a:endParaRPr>
          </a:p>
        </p:txBody>
      </p:sp>
      <p:sp>
        <p:nvSpPr>
          <p:cNvPr id="4" name="Google Shape;101;p1">
            <a:extLst>
              <a:ext uri="{FF2B5EF4-FFF2-40B4-BE49-F238E27FC236}">
                <a16:creationId xmlns:a16="http://schemas.microsoft.com/office/drawing/2014/main" id="{F0EBD151-FCAB-6554-EB98-3DEDAAD7E53D}"/>
              </a:ext>
            </a:extLst>
          </p:cNvPr>
          <p:cNvSpPr txBox="1"/>
          <p:nvPr/>
        </p:nvSpPr>
        <p:spPr>
          <a:xfrm>
            <a:off x="449451" y="1319285"/>
            <a:ext cx="10117242"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4b. Melting point = 0 ºC, boiling point = 100 ºC</a:t>
            </a:r>
            <a:endParaRPr lang="en-GB" sz="2400" b="1" baseline="30000" dirty="0">
              <a:solidFill>
                <a:schemeClr val="accent1"/>
              </a:solidFill>
              <a:latin typeface="Century Gothic"/>
              <a:ea typeface="Arial"/>
              <a:cs typeface="Arial"/>
              <a:sym typeface="Century Gothic"/>
            </a:endParaRPr>
          </a:p>
        </p:txBody>
      </p:sp>
      <p:sp>
        <p:nvSpPr>
          <p:cNvPr id="5" name="Google Shape;101;p1">
            <a:extLst>
              <a:ext uri="{FF2B5EF4-FFF2-40B4-BE49-F238E27FC236}">
                <a16:creationId xmlns:a16="http://schemas.microsoft.com/office/drawing/2014/main" id="{19776C77-93D7-A66E-F3A7-78CD6AFB366C}"/>
              </a:ext>
            </a:extLst>
          </p:cNvPr>
          <p:cNvSpPr txBox="1"/>
          <p:nvPr/>
        </p:nvSpPr>
        <p:spPr>
          <a:xfrm>
            <a:off x="464950" y="1815231"/>
            <a:ext cx="10117242"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4c. The particles are able to move more and flow past each other.</a:t>
            </a:r>
            <a:endParaRPr lang="en-GB" sz="2400" b="1" baseline="30000" dirty="0">
              <a:solidFill>
                <a:schemeClr val="accent1"/>
              </a:solidFill>
              <a:latin typeface="Century Gothic"/>
              <a:ea typeface="Arial"/>
              <a:cs typeface="Arial"/>
              <a:sym typeface="Century Gothic"/>
            </a:endParaRPr>
          </a:p>
        </p:txBody>
      </p:sp>
      <p:sp>
        <p:nvSpPr>
          <p:cNvPr id="6" name="Google Shape;101;p1">
            <a:extLst>
              <a:ext uri="{FF2B5EF4-FFF2-40B4-BE49-F238E27FC236}">
                <a16:creationId xmlns:a16="http://schemas.microsoft.com/office/drawing/2014/main" id="{42246473-C803-87E5-B803-50D004BB45FA}"/>
              </a:ext>
            </a:extLst>
          </p:cNvPr>
          <p:cNvSpPr txBox="1"/>
          <p:nvPr/>
        </p:nvSpPr>
        <p:spPr>
          <a:xfrm>
            <a:off x="482515" y="2330119"/>
            <a:ext cx="10117242" cy="83095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4d. The total amount of kinetic and potential energy of all the particles in a system. </a:t>
            </a:r>
            <a:endParaRPr lang="en-GB" sz="2400" b="1" baseline="30000" dirty="0">
              <a:solidFill>
                <a:schemeClr val="accent1"/>
              </a:solidFill>
              <a:latin typeface="Century Gothic"/>
              <a:ea typeface="Arial"/>
              <a:cs typeface="Arial"/>
              <a:sym typeface="Century Gothic"/>
            </a:endParaRPr>
          </a:p>
        </p:txBody>
      </p:sp>
      <p:sp>
        <p:nvSpPr>
          <p:cNvPr id="7" name="Google Shape;101;p1">
            <a:extLst>
              <a:ext uri="{FF2B5EF4-FFF2-40B4-BE49-F238E27FC236}">
                <a16:creationId xmlns:a16="http://schemas.microsoft.com/office/drawing/2014/main" id="{D3163F75-F8B8-DA3E-56AD-15169C9423AC}"/>
              </a:ext>
            </a:extLst>
          </p:cNvPr>
          <p:cNvSpPr txBox="1"/>
          <p:nvPr/>
        </p:nvSpPr>
        <p:spPr>
          <a:xfrm>
            <a:off x="482515" y="3163239"/>
            <a:ext cx="10117242"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4e. Gas</a:t>
            </a:r>
            <a:endParaRPr lang="en-GB" sz="2400" b="1" baseline="30000" dirty="0">
              <a:solidFill>
                <a:schemeClr val="accent1"/>
              </a:solidFill>
              <a:latin typeface="Century Gothic"/>
              <a:ea typeface="Arial"/>
              <a:cs typeface="Arial"/>
              <a:sym typeface="Century Gothic"/>
            </a:endParaRPr>
          </a:p>
        </p:txBody>
      </p:sp>
      <p:sp>
        <p:nvSpPr>
          <p:cNvPr id="8" name="Google Shape;101;p1">
            <a:extLst>
              <a:ext uri="{FF2B5EF4-FFF2-40B4-BE49-F238E27FC236}">
                <a16:creationId xmlns:a16="http://schemas.microsoft.com/office/drawing/2014/main" id="{B1B562C1-2A2E-54EF-9A36-448E075DEE0B}"/>
              </a:ext>
            </a:extLst>
          </p:cNvPr>
          <p:cNvSpPr txBox="1"/>
          <p:nvPr/>
        </p:nvSpPr>
        <p:spPr>
          <a:xfrm>
            <a:off x="482515" y="3650919"/>
            <a:ext cx="10117242"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4f. Internal energy increases</a:t>
            </a:r>
            <a:endParaRPr lang="en-GB" sz="2400" b="1" baseline="30000" dirty="0">
              <a:solidFill>
                <a:schemeClr val="accent1"/>
              </a:solidFill>
              <a:latin typeface="Century Gothic"/>
              <a:ea typeface="Arial"/>
              <a:cs typeface="Arial"/>
              <a:sym typeface="Century Gothic"/>
            </a:endParaRPr>
          </a:p>
        </p:txBody>
      </p:sp>
      <p:sp>
        <p:nvSpPr>
          <p:cNvPr id="10" name="Google Shape;101;p1">
            <a:extLst>
              <a:ext uri="{FF2B5EF4-FFF2-40B4-BE49-F238E27FC236}">
                <a16:creationId xmlns:a16="http://schemas.microsoft.com/office/drawing/2014/main" id="{8A253B12-B4DE-3B5A-B7CC-845C01F1E37A}"/>
              </a:ext>
            </a:extLst>
          </p:cNvPr>
          <p:cNvSpPr txBox="1"/>
          <p:nvPr/>
        </p:nvSpPr>
        <p:spPr>
          <a:xfrm>
            <a:off x="512994" y="4230039"/>
            <a:ext cx="9321885" cy="215439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4g. Density = </a:t>
            </a:r>
            <a:r>
              <a:rPr lang="en-GB" sz="2400" b="1" u="sng" dirty="0">
                <a:solidFill>
                  <a:schemeClr val="accent1"/>
                </a:solidFill>
                <a:latin typeface="Century Gothic"/>
                <a:ea typeface="Century Gothic"/>
                <a:cs typeface="Century Gothic"/>
                <a:sym typeface="Century Gothic"/>
              </a:rPr>
              <a:t>mass</a:t>
            </a:r>
            <a:r>
              <a:rPr lang="en-GB" sz="2400" b="1" dirty="0">
                <a:solidFill>
                  <a:schemeClr val="accent1"/>
                </a:solidFill>
                <a:latin typeface="Century Gothic"/>
                <a:ea typeface="Century Gothic"/>
                <a:cs typeface="Century Gothic"/>
                <a:sym typeface="Century Gothic"/>
              </a:rPr>
              <a:t>     </a:t>
            </a:r>
          </a:p>
          <a:p>
            <a:pPr lvl="0">
              <a:buClr>
                <a:srgbClr val="000000"/>
              </a:buClr>
              <a:buSzPts val="2400"/>
            </a:pPr>
            <a:r>
              <a:rPr lang="en-GB" sz="2400" b="1" dirty="0">
                <a:solidFill>
                  <a:schemeClr val="accent1"/>
                </a:solidFill>
                <a:latin typeface="Century Gothic"/>
                <a:ea typeface="Arial"/>
                <a:cs typeface="Arial"/>
                <a:sym typeface="Century Gothic"/>
              </a:rPr>
              <a:t>                    volume  </a:t>
            </a:r>
          </a:p>
          <a:p>
            <a:pPr lvl="0">
              <a:buClr>
                <a:srgbClr val="000000"/>
              </a:buClr>
              <a:buSzPts val="2400"/>
            </a:pPr>
            <a:r>
              <a:rPr lang="en-GB" sz="2400" b="1" dirty="0">
                <a:solidFill>
                  <a:schemeClr val="accent1"/>
                </a:solidFill>
                <a:latin typeface="Century Gothic"/>
                <a:ea typeface="Century Gothic"/>
                <a:cs typeface="Century Gothic"/>
                <a:sym typeface="Century Gothic"/>
              </a:rPr>
              <a:t>Density = </a:t>
            </a:r>
            <a:r>
              <a:rPr lang="en-GB" sz="2400" b="1" u="sng" dirty="0">
                <a:solidFill>
                  <a:schemeClr val="accent1"/>
                </a:solidFill>
                <a:latin typeface="Century Gothic"/>
                <a:ea typeface="Century Gothic"/>
                <a:cs typeface="Century Gothic"/>
                <a:sym typeface="Century Gothic"/>
              </a:rPr>
              <a:t>32 000 kg</a:t>
            </a:r>
            <a:r>
              <a:rPr lang="en-GB" sz="2400" b="1" dirty="0">
                <a:solidFill>
                  <a:schemeClr val="accent1"/>
                </a:solidFill>
                <a:latin typeface="Century Gothic"/>
                <a:ea typeface="Century Gothic"/>
                <a:cs typeface="Century Gothic"/>
                <a:sym typeface="Century Gothic"/>
              </a:rPr>
              <a:t>     </a:t>
            </a:r>
          </a:p>
          <a:p>
            <a:pPr lvl="0">
              <a:buClr>
                <a:srgbClr val="000000"/>
              </a:buClr>
              <a:buSzPts val="2400"/>
            </a:pPr>
            <a:r>
              <a:rPr lang="en-GB" sz="2400" b="1" dirty="0">
                <a:solidFill>
                  <a:schemeClr val="accent1"/>
                </a:solidFill>
                <a:latin typeface="Century Gothic"/>
                <a:ea typeface="Arial"/>
                <a:cs typeface="Arial"/>
                <a:sym typeface="Century Gothic"/>
              </a:rPr>
              <a:t>                   35 m</a:t>
            </a:r>
            <a:r>
              <a:rPr lang="en-GB" sz="2400" b="1" baseline="30000" dirty="0">
                <a:solidFill>
                  <a:schemeClr val="accent1"/>
                </a:solidFill>
                <a:latin typeface="Century Gothic"/>
                <a:ea typeface="Arial"/>
                <a:cs typeface="Arial"/>
                <a:sym typeface="Century Gothic"/>
              </a:rPr>
              <a:t>3</a:t>
            </a:r>
            <a:r>
              <a:rPr lang="en-GB" sz="2400" b="1" dirty="0">
                <a:solidFill>
                  <a:schemeClr val="accent1"/>
                </a:solidFill>
                <a:latin typeface="Century Gothic"/>
                <a:ea typeface="Arial"/>
                <a:cs typeface="Arial"/>
                <a:sym typeface="Century Gothic"/>
              </a:rPr>
              <a:t>  </a:t>
            </a:r>
          </a:p>
          <a:p>
            <a:pPr lvl="0">
              <a:buClr>
                <a:srgbClr val="000000"/>
              </a:buClr>
              <a:buSzPts val="2400"/>
            </a:pPr>
            <a:r>
              <a:rPr lang="en-GB" sz="2400" b="1" dirty="0">
                <a:solidFill>
                  <a:schemeClr val="accent1"/>
                </a:solidFill>
                <a:latin typeface="Century Gothic"/>
                <a:ea typeface="Arial"/>
                <a:cs typeface="Arial"/>
                <a:sym typeface="Century Gothic"/>
              </a:rPr>
              <a:t>Density = 914.29 kg/m</a:t>
            </a:r>
            <a:r>
              <a:rPr lang="en-GB" sz="2400" b="1" baseline="30000" dirty="0">
                <a:solidFill>
                  <a:schemeClr val="accent1"/>
                </a:solidFill>
                <a:latin typeface="Century Gothic"/>
                <a:ea typeface="Arial"/>
                <a:cs typeface="Arial"/>
                <a:sym typeface="Century Gothic"/>
              </a:rPr>
              <a:t>3</a:t>
            </a:r>
          </a:p>
          <a:p>
            <a:pPr lvl="0">
              <a:buClr>
                <a:srgbClr val="000000"/>
              </a:buClr>
              <a:buSzPts val="2400"/>
            </a:pPr>
            <a:endParaRPr lang="en-GB" sz="1400" b="1" dirty="0">
              <a:solidFill>
                <a:schemeClr val="accent1"/>
              </a:solidFill>
              <a:latin typeface="Arial"/>
              <a:ea typeface="Arial"/>
              <a:cs typeface="Arial"/>
              <a:sym typeface="Arial"/>
            </a:endParaRPr>
          </a:p>
        </p:txBody>
      </p:sp>
      <p:sp>
        <p:nvSpPr>
          <p:cNvPr id="11" name="Google Shape;101;p1">
            <a:extLst>
              <a:ext uri="{FF2B5EF4-FFF2-40B4-BE49-F238E27FC236}">
                <a16:creationId xmlns:a16="http://schemas.microsoft.com/office/drawing/2014/main" id="{43C03A4A-449E-B557-18DD-2EB006B85CCD}"/>
              </a:ext>
            </a:extLst>
          </p:cNvPr>
          <p:cNvSpPr txBox="1"/>
          <p:nvPr/>
        </p:nvSpPr>
        <p:spPr>
          <a:xfrm>
            <a:off x="5267875" y="4169078"/>
            <a:ext cx="5867485" cy="83095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4h. The density of the iceberg is lower than the density of the water.</a:t>
            </a:r>
            <a:endParaRPr lang="en-GB" sz="2400" b="1" baseline="30000" dirty="0">
              <a:solidFill>
                <a:schemeClr val="accent1"/>
              </a:solidFill>
              <a:latin typeface="Century Gothic"/>
              <a:ea typeface="Arial"/>
              <a:cs typeface="Arial"/>
              <a:sym typeface="Century Gothic"/>
            </a:endParaRPr>
          </a:p>
        </p:txBody>
      </p:sp>
      <p:sp>
        <p:nvSpPr>
          <p:cNvPr id="12" name="Google Shape;101;p1">
            <a:extLst>
              <a:ext uri="{FF2B5EF4-FFF2-40B4-BE49-F238E27FC236}">
                <a16:creationId xmlns:a16="http://schemas.microsoft.com/office/drawing/2014/main" id="{ED458FF1-F34D-9714-F572-4997C79A3FE9}"/>
              </a:ext>
            </a:extLst>
          </p:cNvPr>
          <p:cNvSpPr txBox="1"/>
          <p:nvPr/>
        </p:nvSpPr>
        <p:spPr>
          <a:xfrm>
            <a:off x="5257715" y="4971718"/>
            <a:ext cx="5867485" cy="1569620"/>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4i. There is a temperature difference between the ice and the water so energy is transferred (from ice to water) until they reach equilibrium.</a:t>
            </a:r>
            <a:endParaRPr lang="en-GB" sz="2400" b="1" baseline="30000" dirty="0">
              <a:solidFill>
                <a:schemeClr val="accent1"/>
              </a:solidFill>
              <a:latin typeface="Century Gothic"/>
              <a:ea typeface="Arial"/>
              <a:cs typeface="Arial"/>
              <a:sym typeface="Century Gothic"/>
            </a:endParaRPr>
          </a:p>
        </p:txBody>
      </p:sp>
    </p:spTree>
    <p:extLst>
      <p:ext uri="{BB962C8B-B14F-4D97-AF65-F5344CB8AC3E}">
        <p14:creationId xmlns:p14="http://schemas.microsoft.com/office/powerpoint/2010/main" val="19023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1" y="828438"/>
            <a:ext cx="10859520" cy="1938992"/>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Which statement is correct?</a:t>
            </a:r>
          </a:p>
          <a:p>
            <a:pPr marL="342900" indent="-342900">
              <a:buFont typeface="Wingdings" pitchFamily="2" charset="2"/>
              <a:buChar char="q"/>
            </a:pPr>
            <a:r>
              <a:rPr lang="en-GB" sz="2400" dirty="0">
                <a:latin typeface="Century Gothic" panose="020B0502020202020204" pitchFamily="34" charset="0"/>
              </a:rPr>
              <a:t>A. Density is a measure of how heavy the particles in a substance are</a:t>
            </a:r>
          </a:p>
          <a:p>
            <a:pPr marL="342900" indent="-342900">
              <a:buFont typeface="Wingdings" pitchFamily="2" charset="2"/>
              <a:buChar char="q"/>
            </a:pPr>
            <a:r>
              <a:rPr lang="en-GB" sz="2400" dirty="0">
                <a:latin typeface="Century Gothic" panose="020B0502020202020204" pitchFamily="34" charset="0"/>
              </a:rPr>
              <a:t>B. Density is a measure of how many particles are in a given volume</a:t>
            </a:r>
          </a:p>
          <a:p>
            <a:pPr marL="342900" indent="-342900">
              <a:buFont typeface="Wingdings" pitchFamily="2" charset="2"/>
              <a:buChar char="q"/>
            </a:pPr>
            <a:r>
              <a:rPr lang="en-GB" sz="2400" dirty="0">
                <a:latin typeface="Century Gothic" panose="020B0502020202020204" pitchFamily="34" charset="0"/>
              </a:rPr>
              <a:t>C. Density is a measure of how many particles there are in a substance</a:t>
            </a:r>
          </a:p>
        </p:txBody>
      </p:sp>
      <p:sp>
        <p:nvSpPr>
          <p:cNvPr id="4" name="TextBox 3">
            <a:extLst>
              <a:ext uri="{FF2B5EF4-FFF2-40B4-BE49-F238E27FC236}">
                <a16:creationId xmlns:a16="http://schemas.microsoft.com/office/drawing/2014/main" id="{49D9FD6F-2370-714D-B4BC-9DA02B16D063}"/>
              </a:ext>
            </a:extLst>
          </p:cNvPr>
          <p:cNvSpPr txBox="1"/>
          <p:nvPr/>
        </p:nvSpPr>
        <p:spPr>
          <a:xfrm>
            <a:off x="479041" y="2805501"/>
            <a:ext cx="10874760" cy="1938992"/>
          </a:xfrm>
          <a:prstGeom prst="rect">
            <a:avLst/>
          </a:prstGeom>
          <a:noFill/>
        </p:spPr>
        <p:txBody>
          <a:bodyPr wrap="square" rtlCol="0">
            <a:spAutoFit/>
          </a:bodyPr>
          <a:lstStyle/>
          <a:p>
            <a:r>
              <a:rPr lang="en-GB" sz="2400" dirty="0">
                <a:latin typeface="Century Gothic" panose="020B0502020202020204" pitchFamily="34" charset="0"/>
              </a:rPr>
              <a:t>2. Two cubes have the same volume but different masses. Which statement is correct?</a:t>
            </a:r>
          </a:p>
          <a:p>
            <a:pPr marL="342900" indent="-342900">
              <a:buFont typeface="Wingdings" pitchFamily="2" charset="2"/>
              <a:buChar char="q"/>
            </a:pPr>
            <a:r>
              <a:rPr lang="en-GB" sz="2400" dirty="0">
                <a:latin typeface="Century Gothic" panose="020B0502020202020204" pitchFamily="34" charset="0"/>
              </a:rPr>
              <a:t>A. The cube with the least mass is the most dense</a:t>
            </a:r>
          </a:p>
          <a:p>
            <a:pPr marL="342900" indent="-342900">
              <a:buFont typeface="Wingdings" pitchFamily="2" charset="2"/>
              <a:buChar char="q"/>
            </a:pPr>
            <a:r>
              <a:rPr lang="en-GB" sz="2400" dirty="0">
                <a:latin typeface="Century Gothic" panose="020B0502020202020204" pitchFamily="34" charset="0"/>
              </a:rPr>
              <a:t>B. Both the cubes have the same density</a:t>
            </a:r>
          </a:p>
          <a:p>
            <a:pPr marL="342900" indent="-342900">
              <a:buFont typeface="Wingdings" pitchFamily="2" charset="2"/>
              <a:buChar char="q"/>
            </a:pPr>
            <a:r>
              <a:rPr lang="en-GB" sz="2400" dirty="0">
                <a:latin typeface="Century Gothic" panose="020B0502020202020204" pitchFamily="34" charset="0"/>
              </a:rPr>
              <a:t>C. The cube with the greatest mass is the most dense</a:t>
            </a:r>
          </a:p>
        </p:txBody>
      </p:sp>
      <p:sp>
        <p:nvSpPr>
          <p:cNvPr id="5" name="TextBox 4">
            <a:extLst>
              <a:ext uri="{FF2B5EF4-FFF2-40B4-BE49-F238E27FC236}">
                <a16:creationId xmlns:a16="http://schemas.microsoft.com/office/drawing/2014/main" id="{FA56AB9A-831D-8048-BB27-E49EAE012180}"/>
              </a:ext>
            </a:extLst>
          </p:cNvPr>
          <p:cNvSpPr txBox="1"/>
          <p:nvPr/>
        </p:nvSpPr>
        <p:spPr>
          <a:xfrm>
            <a:off x="506438" y="4919008"/>
            <a:ext cx="10747716" cy="1938992"/>
          </a:xfrm>
          <a:prstGeom prst="rect">
            <a:avLst/>
          </a:prstGeom>
          <a:noFill/>
        </p:spPr>
        <p:txBody>
          <a:bodyPr wrap="square" rtlCol="0">
            <a:spAutoFit/>
          </a:bodyPr>
          <a:lstStyle/>
          <a:p>
            <a:r>
              <a:rPr lang="en-GB" sz="2400" dirty="0">
                <a:latin typeface="Century Gothic" panose="020B0502020202020204" pitchFamily="34" charset="0"/>
              </a:rPr>
              <a:t>3. What is the mass of a block of iron that has a volume of 1 m</a:t>
            </a:r>
            <a:r>
              <a:rPr lang="en-GB" sz="2400" baseline="30000" dirty="0">
                <a:latin typeface="Century Gothic" panose="020B0502020202020204" pitchFamily="34" charset="0"/>
              </a:rPr>
              <a:t>3</a:t>
            </a:r>
            <a:r>
              <a:rPr lang="en-GB" sz="2400" dirty="0">
                <a:latin typeface="Century Gothic" panose="020B0502020202020204" pitchFamily="34" charset="0"/>
              </a:rPr>
              <a:t>? Iron has a density of 7800 kg/m</a:t>
            </a:r>
            <a:r>
              <a:rPr lang="en-GB" sz="2400" baseline="30000" dirty="0">
                <a:latin typeface="Century Gothic" panose="020B0502020202020204" pitchFamily="34" charset="0"/>
              </a:rPr>
              <a:t>3</a:t>
            </a:r>
            <a:r>
              <a:rPr lang="en-GB" sz="2400" dirty="0">
                <a:latin typeface="Century Gothic" panose="020B0502020202020204" pitchFamily="34" charset="0"/>
              </a:rPr>
              <a:t>. </a:t>
            </a:r>
          </a:p>
          <a:p>
            <a:pPr marL="342900" indent="-342900">
              <a:buFont typeface="Wingdings" pitchFamily="2" charset="2"/>
              <a:buChar char="q"/>
            </a:pPr>
            <a:r>
              <a:rPr lang="en-GB" sz="2400" dirty="0">
                <a:latin typeface="Century Gothic" panose="020B0502020202020204" pitchFamily="34" charset="0"/>
              </a:rPr>
              <a:t>A. 7800 kg</a:t>
            </a:r>
          </a:p>
          <a:p>
            <a:pPr marL="342900" indent="-342900">
              <a:buFont typeface="Wingdings" pitchFamily="2" charset="2"/>
              <a:buChar char="q"/>
            </a:pPr>
            <a:r>
              <a:rPr lang="en-GB" sz="2400" dirty="0">
                <a:latin typeface="Century Gothic" panose="020B0502020202020204" pitchFamily="34" charset="0"/>
              </a:rPr>
              <a:t>B. 7.8 kg</a:t>
            </a:r>
          </a:p>
          <a:p>
            <a:pPr marL="342900" indent="-342900">
              <a:buFont typeface="Wingdings" pitchFamily="2" charset="2"/>
              <a:buChar char="q"/>
            </a:pPr>
            <a:r>
              <a:rPr lang="en-GB" sz="2400" dirty="0">
                <a:latin typeface="Century Gothic" panose="020B0502020202020204" pitchFamily="34" charset="0"/>
              </a:rPr>
              <a:t>C. 0.000128 kg</a:t>
            </a:r>
          </a:p>
        </p:txBody>
      </p:sp>
      <p:sp>
        <p:nvSpPr>
          <p:cNvPr id="6" name="TextBox 5">
            <a:extLst>
              <a:ext uri="{FF2B5EF4-FFF2-40B4-BE49-F238E27FC236}">
                <a16:creationId xmlns:a16="http://schemas.microsoft.com/office/drawing/2014/main" id="{414A8B36-6BDF-BE4B-8892-9B947E7C3878}"/>
              </a:ext>
            </a:extLst>
          </p:cNvPr>
          <p:cNvSpPr txBox="1"/>
          <p:nvPr/>
        </p:nvSpPr>
        <p:spPr>
          <a:xfrm>
            <a:off x="524760" y="1350871"/>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490418" y="4055900"/>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498625" y="5423361"/>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7153" cy="56938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Density</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Put the states of matter in order of increasing internal energy.</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In which state of matter are particles held most tightly together?</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Compare the arrangement of of particles in liquids and gases.</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Define internal energy.</a:t>
            </a: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a piece of apparatus that can be used to measure the volume of a liquid.</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formula to calculate the volume of a cube.</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volume of a cube with sides of length 4 cm.</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surface area of the cube in Q2. </a:t>
            </a:r>
          </a:p>
        </p:txBody>
      </p:sp>
      <p:pic>
        <p:nvPicPr>
          <p:cNvPr id="2" name="Picture 1">
            <a:extLst>
              <a:ext uri="{FF2B5EF4-FFF2-40B4-BE49-F238E27FC236}">
                <a16:creationId xmlns:a16="http://schemas.microsoft.com/office/drawing/2014/main" id="{256E1BE9-DC4D-8BE1-12F0-D4C1DA5A7676}"/>
              </a:ext>
            </a:extLst>
          </p:cNvPr>
          <p:cNvPicPr>
            <a:picLocks noChangeAspect="1"/>
          </p:cNvPicPr>
          <p:nvPr/>
        </p:nvPicPr>
        <p:blipFill>
          <a:blip r:embed="rId3"/>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647464988"/>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P4.1.2</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612247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90942" cy="54476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Density</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Matter makes up everything, and matter is made of atoms. Atoms can exist individually or as part of compounds or molecules. </a:t>
            </a:r>
            <a:r>
              <a:rPr lang="en-GB" sz="2000" dirty="0">
                <a:solidFill>
                  <a:schemeClr val="dk1"/>
                </a:solidFill>
                <a:latin typeface="Century Gothic"/>
                <a:ea typeface="Century Gothic"/>
                <a:cs typeface="Century Gothic"/>
                <a:sym typeface="Century Gothic"/>
              </a:rPr>
              <a:t>When we talk about matter, we can describe all these different arrangements of atoms as ‘particles’. Density is a fundamental property of matter. It describes how close together the particles are, specifically the mass of particles within a given volume. The SI unit for mass is the kilogram, but often in chemistry the masses we work with are so small that we can use the gram. </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Explai</a:t>
            </a:r>
            <a:r>
              <a:rPr lang="en-GB" sz="2000" dirty="0">
                <a:solidFill>
                  <a:schemeClr val="dk1"/>
                </a:solidFill>
                <a:latin typeface="Century Gothic"/>
                <a:ea typeface="Century Gothic"/>
                <a:cs typeface="Century Gothic"/>
                <a:sym typeface="Century Gothic"/>
              </a:rPr>
              <a:t>n what matter is made of.</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Define density.</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the SI unit of mass. </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Identify which state of matter is the most dense.</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How many grams are in 1 kg?</a:t>
            </a:r>
            <a:endParaRPr lang="en-GB" sz="2400" dirty="0">
              <a:solidFill>
                <a:schemeClr val="dk1"/>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0C333B02-931B-B05C-D9EB-F2BAC3522CC5}"/>
              </a:ext>
            </a:extLst>
          </p:cNvPr>
          <p:cNvPicPr>
            <a:picLocks noChangeAspect="1"/>
          </p:cNvPicPr>
          <p:nvPr/>
        </p:nvPicPr>
        <p:blipFill>
          <a:blip r:embed="rId3"/>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crystal structure nacl chemical vector">
            <a:extLst>
              <a:ext uri="{FF2B5EF4-FFF2-40B4-BE49-F238E27FC236}">
                <a16:creationId xmlns:a16="http://schemas.microsoft.com/office/drawing/2014/main" id="{7B55116C-5AEB-3678-7F40-C90AC645D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134" y="530397"/>
            <a:ext cx="5276539" cy="4806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P4.1.2</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823651" cy="430800"/>
          </a:xfrm>
        </p:spPr>
        <p:txBody>
          <a:bodyPr/>
          <a:lstStyle/>
          <a:p>
            <a:r>
              <a:rPr lang="en-US" dirty="0">
                <a:latin typeface="Century Gothic" panose="020B0502020202020204" pitchFamily="34" charset="0"/>
              </a:rPr>
              <a:t>Density</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35157" y="4522554"/>
            <a:ext cx="4611597" cy="206210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P4.1.1 Prior Knowledge Review</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P4.1.2  </a:t>
            </a:r>
            <a:r>
              <a:rPr lang="en-US" sz="2000" b="1" dirty="0">
                <a:solidFill>
                  <a:srgbClr val="000000"/>
                </a:solidFill>
                <a:latin typeface="Century Gothic" panose="020B0502020202020204" pitchFamily="34" charset="0"/>
                <a:cs typeface="Arial"/>
                <a:sym typeface="Arial"/>
              </a:rPr>
              <a:t>Density</a:t>
            </a:r>
            <a:endPar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P4.1.3 Measuring Density</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a:cs typeface="Arial"/>
                <a:sym typeface="Arial"/>
              </a:rPr>
              <a:t>P4.1.4 Gas Pressure</a:t>
            </a:r>
            <a:endParaRPr lang="en-US"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P4.1.5 Taking it Further: Pressure</a:t>
            </a:r>
          </a:p>
          <a:p>
            <a:pPr marR="0" lvl="0" algn="l" defTabSz="914400" rtl="0" eaLnBrk="1" fontAlgn="auto" latinLnBrk="0" hangingPunct="1">
              <a:lnSpc>
                <a:spcPct val="100000"/>
              </a:lnSpc>
              <a:spcBef>
                <a:spcPts val="0"/>
              </a:spcBef>
              <a:spcAft>
                <a:spcPts val="0"/>
              </a:spcAft>
              <a:buClrTx/>
              <a:buSzTx/>
              <a:tabLst/>
              <a:defRPr/>
            </a:pPr>
            <a:r>
              <a:rPr lang="en-US" dirty="0">
                <a:solidFill>
                  <a:srgbClr val="000000"/>
                </a:solidFill>
                <a:latin typeface="Century Gothic" panose="020B0502020202020204" pitchFamily="34" charset="0"/>
                <a:cs typeface="Arial"/>
                <a:sym typeface="Arial"/>
              </a:rPr>
              <a:t>P4.1.6 Taking it Further: Pressure in Fluids</a:t>
            </a:r>
          </a:p>
          <a:p>
            <a:pPr marR="0" lvl="0" algn="l" defTabSz="914400" rtl="0" eaLnBrk="1" fontAlgn="auto" latinLnBrk="0" hangingPunct="1">
              <a:lnSpc>
                <a:spcPct val="100000"/>
              </a:lnSpc>
              <a:spcBef>
                <a:spcPts val="0"/>
              </a:spcBef>
              <a:spcAft>
                <a:spcPts val="0"/>
              </a:spcAft>
              <a:buClrTx/>
              <a:buSzTx/>
              <a:tabLst/>
              <a:defRPr/>
            </a:pP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4" name="Picture 3">
            <a:extLst>
              <a:ext uri="{FF2B5EF4-FFF2-40B4-BE49-F238E27FC236}">
                <a16:creationId xmlns:a16="http://schemas.microsoft.com/office/drawing/2014/main" id="{E463F75F-6804-ACE1-4587-A991CFD8CE85}"/>
              </a:ext>
            </a:extLst>
          </p:cNvPr>
          <p:cNvPicPr>
            <a:picLocks noChangeAspect="1"/>
          </p:cNvPicPr>
          <p:nvPr/>
        </p:nvPicPr>
        <p:blipFill>
          <a:blip r:embed="rId4"/>
          <a:stretch>
            <a:fillRect/>
          </a:stretch>
        </p:blipFill>
        <p:spPr>
          <a:xfrm>
            <a:off x="10484854" y="5086318"/>
            <a:ext cx="1059440" cy="1044259"/>
          </a:xfrm>
          <a:prstGeom prst="rect">
            <a:avLst/>
          </a:prstGeom>
        </p:spPr>
      </p:pic>
      <p:pic>
        <p:nvPicPr>
          <p:cNvPr id="6" name="Picture 5" descr="Icon&#10;&#10;Description automatically generated">
            <a:extLst>
              <a:ext uri="{FF2B5EF4-FFF2-40B4-BE49-F238E27FC236}">
                <a16:creationId xmlns:a16="http://schemas.microsoft.com/office/drawing/2014/main" id="{CED8519C-C088-5FF3-1A44-D251F0144D7F}"/>
              </a:ext>
            </a:extLst>
          </p:cNvPr>
          <p:cNvPicPr>
            <a:picLocks noChangeAspect="1"/>
          </p:cNvPicPr>
          <p:nvPr/>
        </p:nvPicPr>
        <p:blipFill>
          <a:blip r:embed="rId5"/>
          <a:stretch>
            <a:fillRect/>
          </a:stretch>
        </p:blipFill>
        <p:spPr>
          <a:xfrm>
            <a:off x="6502961" y="1386981"/>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Define density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the density of regularly shaped solids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Compare the density of objects with the same mass or the same volume</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regular</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density</a:t>
            </a:r>
          </a:p>
        </p:txBody>
      </p:sp>
      <p:sp>
        <p:nvSpPr>
          <p:cNvPr id="4" name="Rectangle 3">
            <a:extLst>
              <a:ext uri="{FF2B5EF4-FFF2-40B4-BE49-F238E27FC236}">
                <a16:creationId xmlns:a16="http://schemas.microsoft.com/office/drawing/2014/main" id="{6B73553B-835E-D340-C63F-71784094B782}"/>
              </a:ext>
            </a:extLst>
          </p:cNvPr>
          <p:cNvSpPr/>
          <p:nvPr/>
        </p:nvSpPr>
        <p:spPr>
          <a:xfrm>
            <a:off x="437326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5" name="Rectangle 4">
            <a:extLst>
              <a:ext uri="{FF2B5EF4-FFF2-40B4-BE49-F238E27FC236}">
                <a16:creationId xmlns:a16="http://schemas.microsoft.com/office/drawing/2014/main" id="{9313BDB1-07B4-F3CD-2FEC-2FFFC1D94237}"/>
              </a:ext>
            </a:extLst>
          </p:cNvPr>
          <p:cNvSpPr/>
          <p:nvPr/>
        </p:nvSpPr>
        <p:spPr>
          <a:xfrm>
            <a:off x="676594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volume</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dirty="0">
                <a:solidFill>
                  <a:schemeClr val="dk1"/>
                </a:solidFill>
                <a:latin typeface="Century Gothic"/>
                <a:ea typeface="Century Gothic"/>
                <a:cs typeface="Century Gothic"/>
                <a:sym typeface="Century Gothic"/>
              </a:rPr>
              <a:t>This is the fix-it portion of the lesson</a:t>
            </a:r>
            <a:endParaRPr lang="en-US" dirty="0"/>
          </a:p>
        </p:txBody>
      </p:sp>
      <p:pic>
        <p:nvPicPr>
          <p:cNvPr id="4" name="Picture 3" descr="Graphical user interface, text, application&#10;&#10;Description automatically generated">
            <a:extLst>
              <a:ext uri="{FF2B5EF4-FFF2-40B4-BE49-F238E27FC236}">
                <a16:creationId xmlns:a16="http://schemas.microsoft.com/office/drawing/2014/main" id="{46A11CA6-03B5-BCFC-B9D4-95C9F3F58ED3}"/>
              </a:ext>
            </a:extLst>
          </p:cNvPr>
          <p:cNvPicPr>
            <a:picLocks noChangeAspect="1"/>
          </p:cNvPicPr>
          <p:nvPr/>
        </p:nvPicPr>
        <p:blipFill>
          <a:blip r:embed="rId3"/>
          <a:stretch>
            <a:fillRect/>
          </a:stretch>
        </p:blipFill>
        <p:spPr>
          <a:xfrm>
            <a:off x="6918790" y="4191000"/>
            <a:ext cx="4457869" cy="2519422"/>
          </a:xfrm>
          <a:prstGeom prst="rect">
            <a:avLst/>
          </a:prstGeom>
          <a:ln>
            <a:solidFill>
              <a:schemeClr val="tx1"/>
            </a:solidFill>
          </a:ln>
        </p:spPr>
      </p:pic>
    </p:spTree>
    <p:extLst>
      <p:ext uri="{BB962C8B-B14F-4D97-AF65-F5344CB8AC3E}">
        <p14:creationId xmlns:p14="http://schemas.microsoft.com/office/powerpoint/2010/main" val="1085327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3222-5FF0-AC46-A846-AA5260F1C179}"/>
              </a:ext>
            </a:extLst>
          </p:cNvPr>
          <p:cNvSpPr>
            <a:spLocks noGrp="1"/>
          </p:cNvSpPr>
          <p:nvPr>
            <p:ph type="title"/>
          </p:nvPr>
        </p:nvSpPr>
        <p:spPr/>
        <p:txBody>
          <a:bodyPr/>
          <a:lstStyle/>
          <a:p>
            <a:r>
              <a:rPr lang="en-GB" dirty="0">
                <a:latin typeface="Century Gothic" panose="020B0502020202020204" pitchFamily="34" charset="0"/>
              </a:rPr>
              <a:t>Float or sink?</a:t>
            </a:r>
          </a:p>
        </p:txBody>
      </p:sp>
      <p:sp>
        <p:nvSpPr>
          <p:cNvPr id="3" name="TextBox 2">
            <a:extLst>
              <a:ext uri="{FF2B5EF4-FFF2-40B4-BE49-F238E27FC236}">
                <a16:creationId xmlns:a16="http://schemas.microsoft.com/office/drawing/2014/main" id="{2973DC30-C6CC-0C47-89BB-C0E8526D8698}"/>
              </a:ext>
            </a:extLst>
          </p:cNvPr>
          <p:cNvSpPr txBox="1"/>
          <p:nvPr/>
        </p:nvSpPr>
        <p:spPr>
          <a:xfrm>
            <a:off x="411819" y="919988"/>
            <a:ext cx="10128000" cy="2308324"/>
          </a:xfrm>
          <a:prstGeom prst="rect">
            <a:avLst/>
          </a:prstGeom>
          <a:noFill/>
        </p:spPr>
        <p:txBody>
          <a:bodyPr wrap="square" rtlCol="0">
            <a:spAutoFit/>
          </a:bodyPr>
          <a:lstStyle/>
          <a:p>
            <a:r>
              <a:rPr lang="en-GB" sz="2400" dirty="0">
                <a:latin typeface="Century Gothic" panose="020B0502020202020204" pitchFamily="34" charset="0"/>
              </a:rPr>
              <a:t>These items take up the same amount of space. They have the same </a:t>
            </a:r>
            <a:r>
              <a:rPr lang="en-GB" sz="2400" i="1" dirty="0">
                <a:latin typeface="Century Gothic" panose="020B0502020202020204" pitchFamily="34" charset="0"/>
              </a:rPr>
              <a:t>volume</a:t>
            </a:r>
            <a:r>
              <a:rPr lang="en-GB" sz="2400" dirty="0">
                <a:latin typeface="Century Gothic" panose="020B0502020202020204" pitchFamily="34" charset="0"/>
              </a:rPr>
              <a:t>.</a:t>
            </a:r>
          </a:p>
          <a:p>
            <a:endParaRPr lang="en-GB" sz="2400" dirty="0">
              <a:latin typeface="Century Gothic" panose="020B0502020202020204" pitchFamily="34" charset="0"/>
            </a:endParaRPr>
          </a:p>
          <a:p>
            <a:r>
              <a:rPr lang="en-GB" sz="2400" b="1" dirty="0">
                <a:latin typeface="Century Gothic" panose="020B0502020202020204" pitchFamily="34" charset="0"/>
              </a:rPr>
              <a:t>Would you expect them both to sink or float in water?</a:t>
            </a:r>
          </a:p>
          <a:p>
            <a:r>
              <a:rPr lang="en-GB" sz="2400" b="1" dirty="0">
                <a:latin typeface="Century Gothic" panose="020B0502020202020204" pitchFamily="34" charset="0"/>
              </a:rPr>
              <a:t>Why is this? Clue: Sketch a particle diagrams for each item.</a:t>
            </a:r>
          </a:p>
          <a:p>
            <a:endParaRPr lang="en-GB" sz="2400" dirty="0">
              <a:latin typeface="Century Gothic" panose="020B0502020202020204" pitchFamily="34" charset="0"/>
            </a:endParaRPr>
          </a:p>
        </p:txBody>
      </p:sp>
      <p:pic>
        <p:nvPicPr>
          <p:cNvPr id="11" name="Picture 10" descr="A picture containing food, cheese, brick, butter&#10;&#10;Description automatically generated">
            <a:extLst>
              <a:ext uri="{FF2B5EF4-FFF2-40B4-BE49-F238E27FC236}">
                <a16:creationId xmlns:a16="http://schemas.microsoft.com/office/drawing/2014/main" id="{A30B5671-0A73-4143-A6DF-0D7930B4FE9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2636460"/>
            <a:ext cx="4127500" cy="2803293"/>
          </a:xfrm>
          <a:prstGeom prst="rect">
            <a:avLst/>
          </a:prstGeom>
        </p:spPr>
      </p:pic>
      <p:pic>
        <p:nvPicPr>
          <p:cNvPr id="13" name="Picture 12" descr="A close - up of a box&#10;&#10;Description automatically generated with medium confidence">
            <a:extLst>
              <a:ext uri="{FF2B5EF4-FFF2-40B4-BE49-F238E27FC236}">
                <a16:creationId xmlns:a16="http://schemas.microsoft.com/office/drawing/2014/main" id="{82D1D458-8A8B-D249-8A8C-5AB97DB6142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99486" y="2819894"/>
            <a:ext cx="4552014" cy="2803293"/>
          </a:xfrm>
          <a:prstGeom prst="rect">
            <a:avLst/>
          </a:prstGeom>
        </p:spPr>
      </p:pic>
      <p:sp>
        <p:nvSpPr>
          <p:cNvPr id="14" name="TextBox 13">
            <a:extLst>
              <a:ext uri="{FF2B5EF4-FFF2-40B4-BE49-F238E27FC236}">
                <a16:creationId xmlns:a16="http://schemas.microsoft.com/office/drawing/2014/main" id="{6B0E28AB-4702-1248-BE4B-B9C8F1586478}"/>
              </a:ext>
            </a:extLst>
          </p:cNvPr>
          <p:cNvSpPr txBox="1"/>
          <p:nvPr/>
        </p:nvSpPr>
        <p:spPr>
          <a:xfrm>
            <a:off x="2675635" y="5806621"/>
            <a:ext cx="1042273" cy="461665"/>
          </a:xfrm>
          <a:prstGeom prst="rect">
            <a:avLst/>
          </a:prstGeom>
          <a:noFill/>
        </p:spPr>
        <p:txBody>
          <a:bodyPr wrap="none" rtlCol="0">
            <a:spAutoFit/>
          </a:bodyPr>
          <a:lstStyle/>
          <a:p>
            <a:r>
              <a:rPr lang="en-GB" sz="2400" dirty="0">
                <a:latin typeface="Century Gothic" panose="020B0502020202020204" pitchFamily="34" charset="0"/>
              </a:rPr>
              <a:t>Metal</a:t>
            </a:r>
          </a:p>
        </p:txBody>
      </p:sp>
      <p:sp>
        <p:nvSpPr>
          <p:cNvPr id="15" name="TextBox 14">
            <a:extLst>
              <a:ext uri="{FF2B5EF4-FFF2-40B4-BE49-F238E27FC236}">
                <a16:creationId xmlns:a16="http://schemas.microsoft.com/office/drawing/2014/main" id="{7CDC4E01-B62B-674D-A166-27468D961EEE}"/>
              </a:ext>
            </a:extLst>
          </p:cNvPr>
          <p:cNvSpPr txBox="1"/>
          <p:nvPr/>
        </p:nvSpPr>
        <p:spPr>
          <a:xfrm>
            <a:off x="8030043" y="5791200"/>
            <a:ext cx="1345240" cy="461665"/>
          </a:xfrm>
          <a:prstGeom prst="rect">
            <a:avLst/>
          </a:prstGeom>
          <a:noFill/>
        </p:spPr>
        <p:txBody>
          <a:bodyPr wrap="none" rtlCol="0">
            <a:spAutoFit/>
          </a:bodyPr>
          <a:lstStyle/>
          <a:p>
            <a:r>
              <a:rPr lang="en-GB" sz="2400" dirty="0">
                <a:latin typeface="Century Gothic" panose="020B0502020202020204" pitchFamily="34" charset="0"/>
              </a:rPr>
              <a:t>Sponge</a:t>
            </a:r>
          </a:p>
        </p:txBody>
      </p:sp>
      <p:pic>
        <p:nvPicPr>
          <p:cNvPr id="18" name="Picture 17">
            <a:extLst>
              <a:ext uri="{FF2B5EF4-FFF2-40B4-BE49-F238E27FC236}">
                <a16:creationId xmlns:a16="http://schemas.microsoft.com/office/drawing/2014/main" id="{6865BC95-7C95-9447-9DCA-4441E1B27BBD}"/>
              </a:ext>
            </a:extLst>
          </p:cNvPr>
          <p:cNvPicPr>
            <a:picLocks noChangeAspect="1"/>
          </p:cNvPicPr>
          <p:nvPr/>
        </p:nvPicPr>
        <p:blipFill rotWithShape="1">
          <a:blip r:embed="rId5">
            <a:duotone>
              <a:prstClr val="black"/>
              <a:schemeClr val="bg1">
                <a:lumMod val="85000"/>
                <a:tint val="45000"/>
                <a:satMod val="400000"/>
              </a:schemeClr>
            </a:duotone>
          </a:blip>
          <a:srcRect l="21321" t="26043" r="53441" b="55653"/>
          <a:stretch/>
        </p:blipFill>
        <p:spPr>
          <a:xfrm>
            <a:off x="612516" y="4224393"/>
            <a:ext cx="1761241" cy="1807650"/>
          </a:xfrm>
          <a:prstGeom prst="rect">
            <a:avLst/>
          </a:prstGeom>
          <a:solidFill>
            <a:schemeClr val="bg1">
              <a:lumMod val="75000"/>
            </a:schemeClr>
          </a:solidFill>
        </p:spPr>
      </p:pic>
      <p:sp>
        <p:nvSpPr>
          <p:cNvPr id="23" name="Oval 22">
            <a:extLst>
              <a:ext uri="{FF2B5EF4-FFF2-40B4-BE49-F238E27FC236}">
                <a16:creationId xmlns:a16="http://schemas.microsoft.com/office/drawing/2014/main" id="{91C7293C-47E0-144D-A8ED-7331ECC5E34E}"/>
              </a:ext>
            </a:extLst>
          </p:cNvPr>
          <p:cNvSpPr/>
          <p:nvPr/>
        </p:nvSpPr>
        <p:spPr>
          <a:xfrm>
            <a:off x="9660834" y="5571800"/>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7C02AAC-8657-134B-A495-4C5A28A3DE89}"/>
              </a:ext>
            </a:extLst>
          </p:cNvPr>
          <p:cNvSpPr/>
          <p:nvPr/>
        </p:nvSpPr>
        <p:spPr>
          <a:xfrm>
            <a:off x="9942050" y="5571554"/>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1895382-E083-B641-9A1D-5567DAB9B25A}"/>
              </a:ext>
            </a:extLst>
          </p:cNvPr>
          <p:cNvSpPr/>
          <p:nvPr/>
        </p:nvSpPr>
        <p:spPr>
          <a:xfrm>
            <a:off x="10231417" y="5571554"/>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B7E7B4-3E00-4F4D-B256-2480DDD09EEA}"/>
              </a:ext>
            </a:extLst>
          </p:cNvPr>
          <p:cNvSpPr/>
          <p:nvPr/>
        </p:nvSpPr>
        <p:spPr>
          <a:xfrm>
            <a:off x="9522571" y="5289005"/>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663918C-BCDA-AF41-9264-B3DCA1123353}"/>
              </a:ext>
            </a:extLst>
          </p:cNvPr>
          <p:cNvSpPr/>
          <p:nvPr/>
        </p:nvSpPr>
        <p:spPr>
          <a:xfrm>
            <a:off x="10518907" y="5571800"/>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D3594CF-FFB4-E649-A44B-561B2F56D106}"/>
              </a:ext>
            </a:extLst>
          </p:cNvPr>
          <p:cNvSpPr/>
          <p:nvPr/>
        </p:nvSpPr>
        <p:spPr>
          <a:xfrm>
            <a:off x="10800123" y="5571554"/>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38FF4BB-F4D7-8E4E-9F7F-17D36159BE53}"/>
              </a:ext>
            </a:extLst>
          </p:cNvPr>
          <p:cNvSpPr/>
          <p:nvPr/>
        </p:nvSpPr>
        <p:spPr>
          <a:xfrm>
            <a:off x="11089490" y="5571554"/>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F208BC7-0457-B94A-B9FB-DE8255B3F661}"/>
              </a:ext>
            </a:extLst>
          </p:cNvPr>
          <p:cNvSpPr/>
          <p:nvPr/>
        </p:nvSpPr>
        <p:spPr>
          <a:xfrm>
            <a:off x="10380644" y="5289005"/>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7F1CE27-93F2-6B43-BB71-0892C8CB9509}"/>
              </a:ext>
            </a:extLst>
          </p:cNvPr>
          <p:cNvSpPr/>
          <p:nvPr/>
        </p:nvSpPr>
        <p:spPr>
          <a:xfrm>
            <a:off x="10955301" y="5289005"/>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E0B9227-3428-5D42-AD52-E8A2F053082F}"/>
              </a:ext>
            </a:extLst>
          </p:cNvPr>
          <p:cNvSpPr/>
          <p:nvPr/>
        </p:nvSpPr>
        <p:spPr>
          <a:xfrm>
            <a:off x="9660834" y="5034243"/>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BAE4CDF-75C0-BD40-88CC-AB9CC4C19324}"/>
              </a:ext>
            </a:extLst>
          </p:cNvPr>
          <p:cNvSpPr/>
          <p:nvPr/>
        </p:nvSpPr>
        <p:spPr>
          <a:xfrm>
            <a:off x="9942050" y="5033997"/>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96A650F-9C1C-9246-B6A6-CDA5695020F3}"/>
              </a:ext>
            </a:extLst>
          </p:cNvPr>
          <p:cNvSpPr/>
          <p:nvPr/>
        </p:nvSpPr>
        <p:spPr>
          <a:xfrm>
            <a:off x="10231417" y="5033997"/>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A22DF6D-1973-AC44-8047-BE7E66F9558A}"/>
              </a:ext>
            </a:extLst>
          </p:cNvPr>
          <p:cNvSpPr/>
          <p:nvPr/>
        </p:nvSpPr>
        <p:spPr>
          <a:xfrm>
            <a:off x="9522571" y="4751448"/>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F91022C-B8AF-A348-90D1-6DD9F9972998}"/>
              </a:ext>
            </a:extLst>
          </p:cNvPr>
          <p:cNvSpPr/>
          <p:nvPr/>
        </p:nvSpPr>
        <p:spPr>
          <a:xfrm>
            <a:off x="9809927" y="4751448"/>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3084462-A7A7-994F-930D-130CBF3059EC}"/>
              </a:ext>
            </a:extLst>
          </p:cNvPr>
          <p:cNvSpPr/>
          <p:nvPr/>
        </p:nvSpPr>
        <p:spPr>
          <a:xfrm>
            <a:off x="10518907" y="5034243"/>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1BF7B80-8EC4-C94E-A05C-2C7CC24A6B75}"/>
              </a:ext>
            </a:extLst>
          </p:cNvPr>
          <p:cNvSpPr/>
          <p:nvPr/>
        </p:nvSpPr>
        <p:spPr>
          <a:xfrm>
            <a:off x="11089490" y="5033997"/>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AAFB266-7526-6E49-8B32-16ABA4F0089A}"/>
              </a:ext>
            </a:extLst>
          </p:cNvPr>
          <p:cNvSpPr/>
          <p:nvPr/>
        </p:nvSpPr>
        <p:spPr>
          <a:xfrm>
            <a:off x="10380644" y="4751448"/>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8FECC85-00AA-4C43-8A0B-3BDBB4F16262}"/>
              </a:ext>
            </a:extLst>
          </p:cNvPr>
          <p:cNvSpPr/>
          <p:nvPr/>
        </p:nvSpPr>
        <p:spPr>
          <a:xfrm>
            <a:off x="10668000" y="4751448"/>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A53B29F2-9C1D-2440-A28F-09B4EF480CD7}"/>
              </a:ext>
            </a:extLst>
          </p:cNvPr>
          <p:cNvSpPr/>
          <p:nvPr/>
        </p:nvSpPr>
        <p:spPr>
          <a:xfrm>
            <a:off x="10955301" y="4751448"/>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696406-0279-804D-931D-D8AA84C45120}"/>
              </a:ext>
            </a:extLst>
          </p:cNvPr>
          <p:cNvSpPr/>
          <p:nvPr/>
        </p:nvSpPr>
        <p:spPr>
          <a:xfrm>
            <a:off x="9654413" y="4488096"/>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02F99DF-94C0-8741-A9F5-4498BEE49440}"/>
              </a:ext>
            </a:extLst>
          </p:cNvPr>
          <p:cNvSpPr/>
          <p:nvPr/>
        </p:nvSpPr>
        <p:spPr>
          <a:xfrm>
            <a:off x="9935629" y="4487850"/>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28E35699-2D24-EE44-9953-B05487CCC61F}"/>
              </a:ext>
            </a:extLst>
          </p:cNvPr>
          <p:cNvSpPr/>
          <p:nvPr/>
        </p:nvSpPr>
        <p:spPr>
          <a:xfrm>
            <a:off x="9516150"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8A82F1E-03FE-5440-83AF-AE668B5320E4}"/>
              </a:ext>
            </a:extLst>
          </p:cNvPr>
          <p:cNvSpPr/>
          <p:nvPr/>
        </p:nvSpPr>
        <p:spPr>
          <a:xfrm>
            <a:off x="9803506"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9F73909-1203-EC43-A0A8-AF94263BD45A}"/>
              </a:ext>
            </a:extLst>
          </p:cNvPr>
          <p:cNvSpPr/>
          <p:nvPr/>
        </p:nvSpPr>
        <p:spPr>
          <a:xfrm>
            <a:off x="10090807"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D7267A4-D019-C84C-B983-1314838D26F7}"/>
              </a:ext>
            </a:extLst>
          </p:cNvPr>
          <p:cNvSpPr/>
          <p:nvPr/>
        </p:nvSpPr>
        <p:spPr>
          <a:xfrm>
            <a:off x="10512486" y="4488096"/>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8E89C1BB-1A5F-7B42-A0B9-B68D9C360DFB}"/>
              </a:ext>
            </a:extLst>
          </p:cNvPr>
          <p:cNvSpPr/>
          <p:nvPr/>
        </p:nvSpPr>
        <p:spPr>
          <a:xfrm>
            <a:off x="10793702" y="4487850"/>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F472619-3D28-0542-B990-08FBA5A745D3}"/>
              </a:ext>
            </a:extLst>
          </p:cNvPr>
          <p:cNvSpPr/>
          <p:nvPr/>
        </p:nvSpPr>
        <p:spPr>
          <a:xfrm>
            <a:off x="11083069" y="4487850"/>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E2BF842-186C-484E-9ED2-B2536C7BE3AF}"/>
              </a:ext>
            </a:extLst>
          </p:cNvPr>
          <p:cNvSpPr/>
          <p:nvPr/>
        </p:nvSpPr>
        <p:spPr>
          <a:xfrm>
            <a:off x="10374223"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EF7F5626-14F2-874C-AB88-DB00FE979EC0}"/>
              </a:ext>
            </a:extLst>
          </p:cNvPr>
          <p:cNvSpPr/>
          <p:nvPr/>
        </p:nvSpPr>
        <p:spPr>
          <a:xfrm>
            <a:off x="10661579"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9B1FE1FE-1FEC-2E4A-B322-D5EF9406DD5B}"/>
              </a:ext>
            </a:extLst>
          </p:cNvPr>
          <p:cNvSpPr/>
          <p:nvPr/>
        </p:nvSpPr>
        <p:spPr>
          <a:xfrm>
            <a:off x="10948880"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07A94E87-33A1-A940-B0A1-7A1F0CFD5945}"/>
              </a:ext>
            </a:extLst>
          </p:cNvPr>
          <p:cNvSpPr/>
          <p:nvPr/>
        </p:nvSpPr>
        <p:spPr>
          <a:xfrm>
            <a:off x="593466" y="4205301"/>
            <a:ext cx="1761241" cy="1788642"/>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BDF19425-C646-5549-8417-FAB48372B884}"/>
              </a:ext>
            </a:extLst>
          </p:cNvPr>
          <p:cNvSpPr/>
          <p:nvPr/>
        </p:nvSpPr>
        <p:spPr>
          <a:xfrm>
            <a:off x="9500985" y="4205301"/>
            <a:ext cx="1844901" cy="169031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6232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500"/>
                                        <p:tgtEl>
                                          <p:spTgt spid="3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500"/>
                                        <p:tgtEl>
                                          <p:spTgt spid="3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500"/>
                                        <p:tgtEl>
                                          <p:spTgt spid="3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fade">
                                      <p:cBhvr>
                                        <p:cTn id="68" dur="500"/>
                                        <p:tgtEl>
                                          <p:spTgt spid="4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6"/>
                                        </p:tgtEl>
                                        <p:attrNameLst>
                                          <p:attrName>style.visibility</p:attrName>
                                        </p:attrNameLst>
                                      </p:cBhvr>
                                      <p:to>
                                        <p:strVal val="visible"/>
                                      </p:to>
                                    </p:set>
                                    <p:animEffect transition="in" filter="fade">
                                      <p:cBhvr>
                                        <p:cTn id="74" dur="500"/>
                                        <p:tgtEl>
                                          <p:spTgt spid="4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fade">
                                      <p:cBhvr>
                                        <p:cTn id="77" dur="500"/>
                                        <p:tgtEl>
                                          <p:spTgt spid="4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8"/>
                                        </p:tgtEl>
                                        <p:attrNameLst>
                                          <p:attrName>style.visibility</p:attrName>
                                        </p:attrNameLst>
                                      </p:cBhvr>
                                      <p:to>
                                        <p:strVal val="visible"/>
                                      </p:to>
                                    </p:set>
                                    <p:animEffect transition="in" filter="fade">
                                      <p:cBhvr>
                                        <p:cTn id="80" dur="500"/>
                                        <p:tgtEl>
                                          <p:spTgt spid="4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1"/>
                                        </p:tgtEl>
                                        <p:attrNameLst>
                                          <p:attrName>style.visibility</p:attrName>
                                        </p:attrNameLst>
                                      </p:cBhvr>
                                      <p:to>
                                        <p:strVal val="visible"/>
                                      </p:to>
                                    </p:set>
                                    <p:animEffect transition="in" filter="fade">
                                      <p:cBhvr>
                                        <p:cTn id="86" dur="500"/>
                                        <p:tgtEl>
                                          <p:spTgt spid="5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2"/>
                                        </p:tgtEl>
                                        <p:attrNameLst>
                                          <p:attrName>style.visibility</p:attrName>
                                        </p:attrNameLst>
                                      </p:cBhvr>
                                      <p:to>
                                        <p:strVal val="visible"/>
                                      </p:to>
                                    </p:set>
                                    <p:animEffect transition="in" filter="fade">
                                      <p:cBhvr>
                                        <p:cTn id="89" dur="500"/>
                                        <p:tgtEl>
                                          <p:spTgt spid="52"/>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fade">
                                      <p:cBhvr>
                                        <p:cTn id="92" dur="500"/>
                                        <p:tgtEl>
                                          <p:spTgt spid="5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5"/>
                                        </p:tgtEl>
                                        <p:attrNameLst>
                                          <p:attrName>style.visibility</p:attrName>
                                        </p:attrNameLst>
                                      </p:cBhvr>
                                      <p:to>
                                        <p:strVal val="visible"/>
                                      </p:to>
                                    </p:set>
                                    <p:animEffect transition="in" filter="fade">
                                      <p:cBhvr>
                                        <p:cTn id="98" dur="500"/>
                                        <p:tgtEl>
                                          <p:spTgt spid="55"/>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6"/>
                                        </p:tgtEl>
                                        <p:attrNameLst>
                                          <p:attrName>style.visibility</p:attrName>
                                        </p:attrNameLst>
                                      </p:cBhvr>
                                      <p:to>
                                        <p:strVal val="visible"/>
                                      </p:to>
                                    </p:set>
                                    <p:animEffect transition="in" filter="fade">
                                      <p:cBhvr>
                                        <p:cTn id="101" dur="500"/>
                                        <p:tgtEl>
                                          <p:spTgt spid="56"/>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fade">
                                      <p:cBhvr>
                                        <p:cTn id="104" dur="500"/>
                                        <p:tgtEl>
                                          <p:spTgt spid="57"/>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0"/>
                                        </p:tgtEl>
                                        <p:attrNameLst>
                                          <p:attrName>style.visibility</p:attrName>
                                        </p:attrNameLst>
                                      </p:cBhvr>
                                      <p:to>
                                        <p:strVal val="visible"/>
                                      </p:to>
                                    </p:set>
                                    <p:animEffect transition="in" filter="fade">
                                      <p:cBhvr>
                                        <p:cTn id="11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9" grpId="0" animBg="1"/>
      <p:bldP spid="30" grpId="0" animBg="1"/>
      <p:bldP spid="31" grpId="0" animBg="1"/>
      <p:bldP spid="32" grpId="0" animBg="1"/>
      <p:bldP spid="34" grpId="0" animBg="1"/>
      <p:bldP spid="35" grpId="0" animBg="1"/>
      <p:bldP spid="36" grpId="0" animBg="1"/>
      <p:bldP spid="37" grpId="0" animBg="1"/>
      <p:bldP spid="38" grpId="0" animBg="1"/>
      <p:bldP spid="39" grpId="0" animBg="1"/>
      <p:bldP spid="41" grpId="0" animBg="1"/>
      <p:bldP spid="43" grpId="0" animBg="1"/>
      <p:bldP spid="44" grpId="0" animBg="1"/>
      <p:bldP spid="45" grpId="0" animBg="1"/>
      <p:bldP spid="46" grpId="0" animBg="1"/>
      <p:bldP spid="47" grpId="0" animBg="1"/>
      <p:bldP spid="48"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4"/>
          <p:cNvSpPr txBox="1">
            <a:spLocks noGrp="1"/>
          </p:cNvSpPr>
          <p:nvPr>
            <p:ph type="title"/>
          </p:nvPr>
        </p:nvSpPr>
        <p:spPr>
          <a:xfrm>
            <a:off x="281816" y="131972"/>
            <a:ext cx="10620000" cy="720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Font typeface="Century Gothic"/>
              <a:buNone/>
            </a:pPr>
            <a:r>
              <a:rPr lang="en-GB" sz="2800" b="1" dirty="0">
                <a:latin typeface="Century Gothic"/>
                <a:ea typeface="Century Gothic"/>
                <a:cs typeface="Century Gothic"/>
                <a:sym typeface="Century Gothic"/>
              </a:rPr>
              <a:t>Density</a:t>
            </a:r>
            <a:endParaRPr sz="2800" dirty="0"/>
          </a:p>
        </p:txBody>
      </p:sp>
      <p:sp>
        <p:nvSpPr>
          <p:cNvPr id="2" name="TextBox 1">
            <a:extLst>
              <a:ext uri="{FF2B5EF4-FFF2-40B4-BE49-F238E27FC236}">
                <a16:creationId xmlns:a16="http://schemas.microsoft.com/office/drawing/2014/main" id="{18843146-FCC5-4944-A0E2-CCF00038E609}"/>
              </a:ext>
            </a:extLst>
          </p:cNvPr>
          <p:cNvSpPr txBox="1"/>
          <p:nvPr/>
        </p:nvSpPr>
        <p:spPr>
          <a:xfrm>
            <a:off x="289273" y="1267794"/>
            <a:ext cx="11110247" cy="830997"/>
          </a:xfrm>
          <a:prstGeom prst="rect">
            <a:avLst/>
          </a:prstGeom>
          <a:noFill/>
        </p:spPr>
        <p:txBody>
          <a:bodyPr wrap="square" rtlCol="0">
            <a:spAutoFit/>
          </a:bodyPr>
          <a:lstStyle/>
          <a:p>
            <a:endParaRPr lang="en-GB" sz="2400" dirty="0">
              <a:latin typeface="Century Gothic" panose="020B0502020202020204" pitchFamily="34" charset="0"/>
            </a:endParaRPr>
          </a:p>
          <a:p>
            <a:r>
              <a:rPr lang="en-GB" sz="2400" dirty="0">
                <a:latin typeface="Century Gothic" panose="020B0502020202020204" pitchFamily="34" charset="0"/>
              </a:rPr>
              <a:t>This means </a:t>
            </a:r>
            <a:r>
              <a:rPr lang="en-GB" sz="2400" b="1" dirty="0">
                <a:latin typeface="Century Gothic" panose="020B0502020202020204" pitchFamily="34" charset="0"/>
              </a:rPr>
              <a:t>how much matter </a:t>
            </a:r>
            <a:r>
              <a:rPr lang="en-GB" sz="2400" dirty="0">
                <a:latin typeface="Century Gothic" panose="020B0502020202020204" pitchFamily="34" charset="0"/>
              </a:rPr>
              <a:t>(particles) is packed into </a:t>
            </a:r>
            <a:r>
              <a:rPr lang="en-GB" sz="2400" b="1" dirty="0">
                <a:latin typeface="Century Gothic" panose="020B0502020202020204" pitchFamily="34" charset="0"/>
              </a:rPr>
              <a:t>a certain volume.</a:t>
            </a:r>
            <a:endParaRPr lang="en-GB" sz="2400" dirty="0">
              <a:latin typeface="Century Gothic" panose="020B0502020202020204" pitchFamily="34" charset="0"/>
            </a:endParaRPr>
          </a:p>
        </p:txBody>
      </p:sp>
      <p:pic>
        <p:nvPicPr>
          <p:cNvPr id="13" name="Picture 12" descr="A picture containing food, cheese, brick, butter&#10;&#10;Description automatically generated">
            <a:extLst>
              <a:ext uri="{FF2B5EF4-FFF2-40B4-BE49-F238E27FC236}">
                <a16:creationId xmlns:a16="http://schemas.microsoft.com/office/drawing/2014/main" id="{73933E30-1971-FF4F-A595-59606DF8214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96000" y="2636460"/>
            <a:ext cx="4127500" cy="2803293"/>
          </a:xfrm>
          <a:prstGeom prst="rect">
            <a:avLst/>
          </a:prstGeom>
        </p:spPr>
      </p:pic>
      <p:pic>
        <p:nvPicPr>
          <p:cNvPr id="14" name="Picture 13" descr="A close - up of a box&#10;&#10;Description automatically generated with medium confidence">
            <a:extLst>
              <a:ext uri="{FF2B5EF4-FFF2-40B4-BE49-F238E27FC236}">
                <a16:creationId xmlns:a16="http://schemas.microsoft.com/office/drawing/2014/main" id="{B6911E91-8DDD-BD42-BF7C-B5AF4BBE081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99486" y="2819894"/>
            <a:ext cx="4552014" cy="2803293"/>
          </a:xfrm>
          <a:prstGeom prst="rect">
            <a:avLst/>
          </a:prstGeom>
        </p:spPr>
      </p:pic>
      <p:sp>
        <p:nvSpPr>
          <p:cNvPr id="15" name="TextBox 14">
            <a:extLst>
              <a:ext uri="{FF2B5EF4-FFF2-40B4-BE49-F238E27FC236}">
                <a16:creationId xmlns:a16="http://schemas.microsoft.com/office/drawing/2014/main" id="{4361A037-C27E-0047-B7D8-8198B2ED711B}"/>
              </a:ext>
            </a:extLst>
          </p:cNvPr>
          <p:cNvSpPr txBox="1"/>
          <p:nvPr/>
        </p:nvSpPr>
        <p:spPr>
          <a:xfrm>
            <a:off x="2663880" y="3610778"/>
            <a:ext cx="1042273" cy="461665"/>
          </a:xfrm>
          <a:prstGeom prst="rect">
            <a:avLst/>
          </a:prstGeom>
          <a:noFill/>
        </p:spPr>
        <p:txBody>
          <a:bodyPr wrap="none" rtlCol="0">
            <a:spAutoFit/>
          </a:bodyPr>
          <a:lstStyle/>
          <a:p>
            <a:r>
              <a:rPr lang="en-GB" sz="2400" dirty="0">
                <a:latin typeface="Century Gothic" panose="020B0502020202020204" pitchFamily="34" charset="0"/>
              </a:rPr>
              <a:t>Metal</a:t>
            </a:r>
          </a:p>
        </p:txBody>
      </p:sp>
      <p:sp>
        <p:nvSpPr>
          <p:cNvPr id="16" name="TextBox 15">
            <a:extLst>
              <a:ext uri="{FF2B5EF4-FFF2-40B4-BE49-F238E27FC236}">
                <a16:creationId xmlns:a16="http://schemas.microsoft.com/office/drawing/2014/main" id="{F216B21C-F6F1-0C43-8BAB-BE2617019C02}"/>
              </a:ext>
            </a:extLst>
          </p:cNvPr>
          <p:cNvSpPr txBox="1"/>
          <p:nvPr/>
        </p:nvSpPr>
        <p:spPr>
          <a:xfrm>
            <a:off x="7706193" y="3518630"/>
            <a:ext cx="1345240" cy="461665"/>
          </a:xfrm>
          <a:prstGeom prst="rect">
            <a:avLst/>
          </a:prstGeom>
          <a:noFill/>
        </p:spPr>
        <p:txBody>
          <a:bodyPr wrap="none" rtlCol="0">
            <a:spAutoFit/>
          </a:bodyPr>
          <a:lstStyle/>
          <a:p>
            <a:r>
              <a:rPr lang="en-GB" sz="2400" dirty="0">
                <a:latin typeface="Century Gothic" panose="020B0502020202020204" pitchFamily="34" charset="0"/>
              </a:rPr>
              <a:t>Sponge</a:t>
            </a:r>
          </a:p>
        </p:txBody>
      </p:sp>
      <p:pic>
        <p:nvPicPr>
          <p:cNvPr id="17" name="Picture 16">
            <a:extLst>
              <a:ext uri="{FF2B5EF4-FFF2-40B4-BE49-F238E27FC236}">
                <a16:creationId xmlns:a16="http://schemas.microsoft.com/office/drawing/2014/main" id="{923C1076-A347-7D4E-84C0-73B8899E0E3A}"/>
              </a:ext>
            </a:extLst>
          </p:cNvPr>
          <p:cNvPicPr>
            <a:picLocks noChangeAspect="1"/>
          </p:cNvPicPr>
          <p:nvPr/>
        </p:nvPicPr>
        <p:blipFill rotWithShape="1">
          <a:blip r:embed="rId5">
            <a:duotone>
              <a:prstClr val="black"/>
              <a:schemeClr val="bg1">
                <a:lumMod val="85000"/>
                <a:tint val="45000"/>
                <a:satMod val="400000"/>
              </a:schemeClr>
            </a:duotone>
          </a:blip>
          <a:srcRect l="21321" t="26043" r="53441" b="55653"/>
          <a:stretch/>
        </p:blipFill>
        <p:spPr>
          <a:xfrm>
            <a:off x="612516" y="4224393"/>
            <a:ext cx="1761241" cy="1807650"/>
          </a:xfrm>
          <a:prstGeom prst="rect">
            <a:avLst/>
          </a:prstGeom>
          <a:solidFill>
            <a:schemeClr val="bg1">
              <a:lumMod val="75000"/>
            </a:schemeClr>
          </a:solidFill>
        </p:spPr>
      </p:pic>
      <p:sp>
        <p:nvSpPr>
          <p:cNvPr id="18" name="Oval 17">
            <a:extLst>
              <a:ext uri="{FF2B5EF4-FFF2-40B4-BE49-F238E27FC236}">
                <a16:creationId xmlns:a16="http://schemas.microsoft.com/office/drawing/2014/main" id="{96615729-8105-9E46-8F79-6AAE7C7EBBC1}"/>
              </a:ext>
            </a:extLst>
          </p:cNvPr>
          <p:cNvSpPr/>
          <p:nvPr/>
        </p:nvSpPr>
        <p:spPr>
          <a:xfrm>
            <a:off x="9660834" y="5571800"/>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E3CE063-2CF8-AF4B-9ECA-0ABEC7B864B0}"/>
              </a:ext>
            </a:extLst>
          </p:cNvPr>
          <p:cNvSpPr/>
          <p:nvPr/>
        </p:nvSpPr>
        <p:spPr>
          <a:xfrm>
            <a:off x="9942050" y="5571554"/>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5483587-5D65-DC41-9F98-66356D5B6289}"/>
              </a:ext>
            </a:extLst>
          </p:cNvPr>
          <p:cNvSpPr/>
          <p:nvPr/>
        </p:nvSpPr>
        <p:spPr>
          <a:xfrm>
            <a:off x="10231417" y="5571554"/>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31FB5AA-2EF6-2546-8A29-5DE8DA276624}"/>
              </a:ext>
            </a:extLst>
          </p:cNvPr>
          <p:cNvSpPr/>
          <p:nvPr/>
        </p:nvSpPr>
        <p:spPr>
          <a:xfrm>
            <a:off x="9522571" y="5289005"/>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00C628D-F571-CD40-9D51-B86D5AF7F389}"/>
              </a:ext>
            </a:extLst>
          </p:cNvPr>
          <p:cNvSpPr/>
          <p:nvPr/>
        </p:nvSpPr>
        <p:spPr>
          <a:xfrm>
            <a:off x="10518907" y="5571800"/>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211AC86-446F-F348-9DD2-34FB1D090C46}"/>
              </a:ext>
            </a:extLst>
          </p:cNvPr>
          <p:cNvSpPr/>
          <p:nvPr/>
        </p:nvSpPr>
        <p:spPr>
          <a:xfrm>
            <a:off x="10800123" y="5571554"/>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A89D7F9-0DDF-AA44-B7A0-53E31DB30C99}"/>
              </a:ext>
            </a:extLst>
          </p:cNvPr>
          <p:cNvSpPr/>
          <p:nvPr/>
        </p:nvSpPr>
        <p:spPr>
          <a:xfrm>
            <a:off x="11089490" y="5571554"/>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9AE6BD-9EA6-A044-B4C9-F9561C94EFF5}"/>
              </a:ext>
            </a:extLst>
          </p:cNvPr>
          <p:cNvSpPr/>
          <p:nvPr/>
        </p:nvSpPr>
        <p:spPr>
          <a:xfrm>
            <a:off x="10380644" y="5289005"/>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2EFDB2D-FC39-114E-8D3C-9050F9344EF9}"/>
              </a:ext>
            </a:extLst>
          </p:cNvPr>
          <p:cNvSpPr/>
          <p:nvPr/>
        </p:nvSpPr>
        <p:spPr>
          <a:xfrm>
            <a:off x="10955301" y="5289005"/>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42975A9-7B72-1E4F-AE48-45CE380A00CB}"/>
              </a:ext>
            </a:extLst>
          </p:cNvPr>
          <p:cNvSpPr/>
          <p:nvPr/>
        </p:nvSpPr>
        <p:spPr>
          <a:xfrm>
            <a:off x="9660834" y="5034243"/>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CF6D065-50D9-5D40-91B7-38284B191037}"/>
              </a:ext>
            </a:extLst>
          </p:cNvPr>
          <p:cNvSpPr/>
          <p:nvPr/>
        </p:nvSpPr>
        <p:spPr>
          <a:xfrm>
            <a:off x="9942050" y="5033997"/>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FA7C7A6-57D0-3F45-A376-B5B95A0607BF}"/>
              </a:ext>
            </a:extLst>
          </p:cNvPr>
          <p:cNvSpPr/>
          <p:nvPr/>
        </p:nvSpPr>
        <p:spPr>
          <a:xfrm>
            <a:off x="10231417" y="5033997"/>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3D4931F-BB45-714D-B6D6-6F25E3F2DF3E}"/>
              </a:ext>
            </a:extLst>
          </p:cNvPr>
          <p:cNvSpPr/>
          <p:nvPr/>
        </p:nvSpPr>
        <p:spPr>
          <a:xfrm>
            <a:off x="9522571" y="4751448"/>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BD458205-BB2E-D143-B05E-FD0ECC007E88}"/>
              </a:ext>
            </a:extLst>
          </p:cNvPr>
          <p:cNvSpPr/>
          <p:nvPr/>
        </p:nvSpPr>
        <p:spPr>
          <a:xfrm>
            <a:off x="9809927" y="4751448"/>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7E7E736-70A6-0F4E-9022-2F8D3B580D11}"/>
              </a:ext>
            </a:extLst>
          </p:cNvPr>
          <p:cNvSpPr/>
          <p:nvPr/>
        </p:nvSpPr>
        <p:spPr>
          <a:xfrm>
            <a:off x="10518907" y="5034243"/>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822FC2D-437E-C74C-BF28-170138FBB6FB}"/>
              </a:ext>
            </a:extLst>
          </p:cNvPr>
          <p:cNvSpPr/>
          <p:nvPr/>
        </p:nvSpPr>
        <p:spPr>
          <a:xfrm>
            <a:off x="11089490" y="5033997"/>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4F9A3A9-F57C-4547-BC86-F234E09AF9F4}"/>
              </a:ext>
            </a:extLst>
          </p:cNvPr>
          <p:cNvSpPr/>
          <p:nvPr/>
        </p:nvSpPr>
        <p:spPr>
          <a:xfrm>
            <a:off x="10380644" y="4751448"/>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D070A6FD-2AB9-B644-B4F2-0C166C73FB1B}"/>
              </a:ext>
            </a:extLst>
          </p:cNvPr>
          <p:cNvSpPr/>
          <p:nvPr/>
        </p:nvSpPr>
        <p:spPr>
          <a:xfrm>
            <a:off x="10668000" y="4751448"/>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5F4CFE4-26D4-C543-A87A-BADDC8CBBA67}"/>
              </a:ext>
            </a:extLst>
          </p:cNvPr>
          <p:cNvSpPr/>
          <p:nvPr/>
        </p:nvSpPr>
        <p:spPr>
          <a:xfrm>
            <a:off x="10955301" y="4751448"/>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9A76E38-0512-1C48-BD58-2E1CAB9D0D67}"/>
              </a:ext>
            </a:extLst>
          </p:cNvPr>
          <p:cNvSpPr/>
          <p:nvPr/>
        </p:nvSpPr>
        <p:spPr>
          <a:xfrm>
            <a:off x="9654413" y="4488096"/>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4AB75D5-5DCC-5849-B266-BD1F9D0926B6}"/>
              </a:ext>
            </a:extLst>
          </p:cNvPr>
          <p:cNvSpPr/>
          <p:nvPr/>
        </p:nvSpPr>
        <p:spPr>
          <a:xfrm>
            <a:off x="9935629" y="4487850"/>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D899CE9B-A0CD-A549-8AE8-2E8CA7609C2F}"/>
              </a:ext>
            </a:extLst>
          </p:cNvPr>
          <p:cNvSpPr/>
          <p:nvPr/>
        </p:nvSpPr>
        <p:spPr>
          <a:xfrm>
            <a:off x="9516150"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7B8E5870-D056-A54B-8AF1-39E5C92A9E7A}"/>
              </a:ext>
            </a:extLst>
          </p:cNvPr>
          <p:cNvSpPr/>
          <p:nvPr/>
        </p:nvSpPr>
        <p:spPr>
          <a:xfrm>
            <a:off x="9803506"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16A6AAA-1603-A141-928F-A813A9BF1DFD}"/>
              </a:ext>
            </a:extLst>
          </p:cNvPr>
          <p:cNvSpPr/>
          <p:nvPr/>
        </p:nvSpPr>
        <p:spPr>
          <a:xfrm>
            <a:off x="10090807"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76CAB9F-D1C4-2042-A151-C09B4FCE195B}"/>
              </a:ext>
            </a:extLst>
          </p:cNvPr>
          <p:cNvSpPr/>
          <p:nvPr/>
        </p:nvSpPr>
        <p:spPr>
          <a:xfrm>
            <a:off x="10512486" y="4488096"/>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3A5902D-5631-D843-96EB-1C37602CEF9A}"/>
              </a:ext>
            </a:extLst>
          </p:cNvPr>
          <p:cNvSpPr/>
          <p:nvPr/>
        </p:nvSpPr>
        <p:spPr>
          <a:xfrm>
            <a:off x="10793702" y="4487850"/>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2907116-A43F-F34C-B78F-CCA4A3D1B5CC}"/>
              </a:ext>
            </a:extLst>
          </p:cNvPr>
          <p:cNvSpPr/>
          <p:nvPr/>
        </p:nvSpPr>
        <p:spPr>
          <a:xfrm>
            <a:off x="11083069" y="4487850"/>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C3AA098-CA77-9E4D-9878-D7A09D33419A}"/>
              </a:ext>
            </a:extLst>
          </p:cNvPr>
          <p:cNvSpPr/>
          <p:nvPr/>
        </p:nvSpPr>
        <p:spPr>
          <a:xfrm>
            <a:off x="10374223"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F76DF6A-90F2-1D42-9516-1F1D569E389C}"/>
              </a:ext>
            </a:extLst>
          </p:cNvPr>
          <p:cNvSpPr/>
          <p:nvPr/>
        </p:nvSpPr>
        <p:spPr>
          <a:xfrm>
            <a:off x="10661579"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26836626-BCB7-A44F-B830-69DB43633393}"/>
              </a:ext>
            </a:extLst>
          </p:cNvPr>
          <p:cNvSpPr/>
          <p:nvPr/>
        </p:nvSpPr>
        <p:spPr>
          <a:xfrm>
            <a:off x="10948880" y="4205301"/>
            <a:ext cx="289367" cy="292806"/>
          </a:xfrm>
          <a:prstGeom prst="ellipse">
            <a:avLst/>
          </a:prstGeom>
          <a:solidFill>
            <a:srgbClr val="FDF96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92B6731-98BB-8946-A66A-C08E08C025C5}"/>
              </a:ext>
            </a:extLst>
          </p:cNvPr>
          <p:cNvSpPr/>
          <p:nvPr/>
        </p:nvSpPr>
        <p:spPr>
          <a:xfrm>
            <a:off x="593466" y="4205301"/>
            <a:ext cx="1761241" cy="1788642"/>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4A1A5088-0D4B-1A44-8487-82662FE134AE}"/>
              </a:ext>
            </a:extLst>
          </p:cNvPr>
          <p:cNvSpPr/>
          <p:nvPr/>
        </p:nvSpPr>
        <p:spPr>
          <a:xfrm>
            <a:off x="9500985" y="4205301"/>
            <a:ext cx="1844901" cy="1690310"/>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44FCC4FB-CAA1-834E-AEBE-A5B6D4BBEF87}"/>
              </a:ext>
            </a:extLst>
          </p:cNvPr>
          <p:cNvSpPr txBox="1"/>
          <p:nvPr/>
        </p:nvSpPr>
        <p:spPr>
          <a:xfrm>
            <a:off x="274033" y="6013035"/>
            <a:ext cx="5038559" cy="830997"/>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Higher density: </a:t>
            </a:r>
          </a:p>
          <a:p>
            <a:r>
              <a:rPr lang="en-GB" sz="2400" dirty="0">
                <a:solidFill>
                  <a:schemeClr val="accent1"/>
                </a:solidFill>
                <a:latin typeface="Century Gothic" panose="020B0502020202020204" pitchFamily="34" charset="0"/>
              </a:rPr>
              <a:t>More particles in a given volume</a:t>
            </a:r>
          </a:p>
        </p:txBody>
      </p:sp>
      <p:sp>
        <p:nvSpPr>
          <p:cNvPr id="51" name="TextBox 50">
            <a:extLst>
              <a:ext uri="{FF2B5EF4-FFF2-40B4-BE49-F238E27FC236}">
                <a16:creationId xmlns:a16="http://schemas.microsoft.com/office/drawing/2014/main" id="{CE637544-497C-1A48-BCB7-BB0182484A10}"/>
              </a:ext>
            </a:extLst>
          </p:cNvPr>
          <p:cNvSpPr txBox="1"/>
          <p:nvPr/>
        </p:nvSpPr>
        <p:spPr>
          <a:xfrm>
            <a:off x="6291204" y="5929544"/>
            <a:ext cx="5160387" cy="830997"/>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Lower density: </a:t>
            </a:r>
          </a:p>
          <a:p>
            <a:r>
              <a:rPr lang="en-GB" sz="2400" dirty="0">
                <a:solidFill>
                  <a:schemeClr val="accent1"/>
                </a:solidFill>
                <a:latin typeface="Century Gothic" panose="020B0502020202020204" pitchFamily="34" charset="0"/>
              </a:rPr>
              <a:t>Fewer particles in a given volume</a:t>
            </a:r>
          </a:p>
        </p:txBody>
      </p:sp>
      <p:sp>
        <p:nvSpPr>
          <p:cNvPr id="5" name="TextBox 4">
            <a:extLst>
              <a:ext uri="{FF2B5EF4-FFF2-40B4-BE49-F238E27FC236}">
                <a16:creationId xmlns:a16="http://schemas.microsoft.com/office/drawing/2014/main" id="{07CAED3E-364F-9690-6180-97C01D0F18C3}"/>
              </a:ext>
            </a:extLst>
          </p:cNvPr>
          <p:cNvSpPr txBox="1"/>
          <p:nvPr/>
        </p:nvSpPr>
        <p:spPr>
          <a:xfrm>
            <a:off x="339090" y="973574"/>
            <a:ext cx="7905750" cy="461665"/>
          </a:xfrm>
          <a:prstGeom prst="rect">
            <a:avLst/>
          </a:prstGeom>
          <a:solidFill>
            <a:schemeClr val="accent1">
              <a:lumMod val="40000"/>
              <a:lumOff val="60000"/>
            </a:schemeClr>
          </a:solidFill>
        </p:spPr>
        <p:txBody>
          <a:bodyPr wrap="square">
            <a:spAutoFit/>
          </a:bodyPr>
          <a:lstStyle/>
          <a:p>
            <a:r>
              <a:rPr lang="en-GB" sz="2400" dirty="0">
                <a:latin typeface="Century Gothic" panose="020B0502020202020204" pitchFamily="34" charset="0"/>
              </a:rPr>
              <a:t>The </a:t>
            </a:r>
            <a:r>
              <a:rPr lang="en-GB" sz="2400" b="1" dirty="0">
                <a:latin typeface="Century Gothic" panose="020B0502020202020204" pitchFamily="34" charset="0"/>
              </a:rPr>
              <a:t>density</a:t>
            </a:r>
            <a:r>
              <a:rPr lang="en-GB" sz="2400" dirty="0">
                <a:latin typeface="Century Gothic" panose="020B0502020202020204" pitchFamily="34" charset="0"/>
              </a:rPr>
              <a:t> of an object is the </a:t>
            </a:r>
            <a:r>
              <a:rPr lang="en-GB" sz="2400" b="1" dirty="0">
                <a:latin typeface="Century Gothic" panose="020B0502020202020204" pitchFamily="34" charset="0"/>
              </a:rPr>
              <a:t>mass per unit volume</a:t>
            </a:r>
            <a:r>
              <a:rPr lang="en-GB" sz="2400" dirty="0">
                <a:latin typeface="Century Gothic" panose="020B0502020202020204"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1"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990B8536-7C0B-4161-8947-087F4D74FE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http://purl.org/dc/terms/"/>
    <ds:schemaRef ds:uri="9dd66dd2-dc2f-4e10-8286-f1da66314693"/>
    <ds:schemaRef ds:uri="http://schemas.microsoft.com/office/infopath/2007/PartnerControls"/>
    <ds:schemaRef ds:uri="http://purl.org/dc/elements/1.1/"/>
    <ds:schemaRef ds:uri="http://www.w3.org/XML/1998/namespace"/>
    <ds:schemaRef ds:uri="http://schemas.microsoft.com/office/2006/documentManagement/types"/>
    <ds:schemaRef ds:uri="http://schemas.microsoft.com/office/2006/metadata/properties"/>
    <ds:schemaRef ds:uri="http://purl.org/dc/dcmitype/"/>
    <ds:schemaRef ds:uri="http://schemas.openxmlformats.org/package/2006/metadata/core-properties"/>
    <ds:schemaRef ds:uri="e7f29ac3-c74a-46a7-9e80-ec6458dc319f"/>
  </ds:schemaRefs>
</ds:datastoreItem>
</file>

<file path=docProps/app.xml><?xml version="1.0" encoding="utf-8"?>
<Properties xmlns="http://schemas.openxmlformats.org/officeDocument/2006/extended-properties" xmlns:vt="http://schemas.openxmlformats.org/officeDocument/2006/docPropsVTypes">
  <Template>P1.3.2 - Energy Stores</Template>
  <TotalTime>818</TotalTime>
  <Words>6022</Words>
  <Application>Microsoft Macintosh PowerPoint</Application>
  <PresentationFormat>Widescreen</PresentationFormat>
  <Paragraphs>576</Paragraphs>
  <Slides>30</Slides>
  <Notes>24</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Century Gothic</vt:lpstr>
      <vt:lpstr>Georgia</vt:lpstr>
      <vt:lpstr>Cambria Math</vt:lpstr>
      <vt:lpstr>Calibri</vt:lpstr>
      <vt:lpstr>Wingdings</vt:lpstr>
      <vt:lpstr>STIXGeneral</vt:lpstr>
      <vt:lpstr>Arial</vt:lpstr>
      <vt:lpstr>B2.2.11 Feedback lesson</vt:lpstr>
      <vt:lpstr>Making this resource work for you</vt:lpstr>
      <vt:lpstr>PowerPoint Presentation</vt:lpstr>
      <vt:lpstr>PowerPoint Presentation</vt:lpstr>
      <vt:lpstr>PowerPoint Presentation</vt:lpstr>
      <vt:lpstr>P4.1.2</vt:lpstr>
      <vt:lpstr>PowerPoint Presentation</vt:lpstr>
      <vt:lpstr>This is the fix-it portion of the lesson</vt:lpstr>
      <vt:lpstr>Float or sink?</vt:lpstr>
      <vt:lpstr>Density</vt:lpstr>
      <vt:lpstr>Calculating Density</vt:lpstr>
      <vt:lpstr>Calculating Density</vt:lpstr>
      <vt:lpstr>Comparing Density</vt:lpstr>
      <vt:lpstr>Converting between cm3 and m3</vt:lpstr>
      <vt:lpstr>Which statements do you agree with?</vt:lpstr>
      <vt:lpstr>Comparing Density</vt:lpstr>
      <vt:lpstr>Density and the states of matter</vt:lpstr>
      <vt:lpstr>Density column</vt:lpstr>
      <vt:lpstr>Drill</vt:lpstr>
      <vt:lpstr>Drill answers</vt:lpstr>
      <vt:lpstr>I: Calculating mass, volume and density</vt:lpstr>
      <vt:lpstr>We: Calculating mass, volume and density</vt:lpstr>
      <vt:lpstr>You: Calculating mass, volume and density</vt:lpstr>
      <vt:lpstr>Activity</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32</cp:revision>
  <dcterms:created xsi:type="dcterms:W3CDTF">2019-03-21T11:24:14Z</dcterms:created>
  <dcterms:modified xsi:type="dcterms:W3CDTF">2025-02-03T15:51:37Z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